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6" r:id="rId2"/>
    <p:sldId id="464" r:id="rId3"/>
    <p:sldId id="257" r:id="rId4"/>
    <p:sldId id="465" r:id="rId5"/>
    <p:sldId id="572" r:id="rId6"/>
    <p:sldId id="573" r:id="rId7"/>
    <p:sldId id="574" r:id="rId8"/>
    <p:sldId id="588" r:id="rId9"/>
    <p:sldId id="575" r:id="rId10"/>
    <p:sldId id="577" r:id="rId11"/>
    <p:sldId id="578" r:id="rId12"/>
    <p:sldId id="581" r:id="rId13"/>
    <p:sldId id="579" r:id="rId14"/>
    <p:sldId id="580" r:id="rId15"/>
    <p:sldId id="269" r:id="rId16"/>
    <p:sldId id="467" r:id="rId17"/>
    <p:sldId id="596" r:id="rId18"/>
    <p:sldId id="595" r:id="rId19"/>
    <p:sldId id="590" r:id="rId20"/>
    <p:sldId id="592" r:id="rId21"/>
    <p:sldId id="593" r:id="rId22"/>
    <p:sldId id="288" r:id="rId23"/>
    <p:sldId id="594" r:id="rId24"/>
    <p:sldId id="597" r:id="rId25"/>
    <p:sldId id="274" r:id="rId26"/>
    <p:sldId id="468" r:id="rId27"/>
    <p:sldId id="469" r:id="rId28"/>
    <p:sldId id="562" r:id="rId29"/>
    <p:sldId id="563" r:id="rId30"/>
    <p:sldId id="564" r:id="rId31"/>
    <p:sldId id="570" r:id="rId32"/>
    <p:sldId id="470" r:id="rId33"/>
    <p:sldId id="471" r:id="rId34"/>
    <p:sldId id="472" r:id="rId35"/>
    <p:sldId id="599" r:id="rId36"/>
    <p:sldId id="474" r:id="rId37"/>
    <p:sldId id="473" r:id="rId38"/>
    <p:sldId id="475" r:id="rId39"/>
    <p:sldId id="312" r:id="rId40"/>
    <p:sldId id="310" r:id="rId41"/>
    <p:sldId id="586" r:id="rId42"/>
    <p:sldId id="584" r:id="rId43"/>
    <p:sldId id="585" r:id="rId44"/>
    <p:sldId id="587" r:id="rId45"/>
    <p:sldId id="598" r:id="rId46"/>
    <p:sldId id="476" r:id="rId47"/>
    <p:sldId id="374" r:id="rId48"/>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2">
          <p15:clr>
            <a:srgbClr val="A4A3A4"/>
          </p15:clr>
        </p15:guide>
        <p15:guide id="2" pos="2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800000"/>
    <a:srgbClr val="66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9851" autoAdjust="0"/>
  </p:normalViewPr>
  <p:slideViewPr>
    <p:cSldViewPr>
      <p:cViewPr varScale="1">
        <p:scale>
          <a:sx n="83" d="100"/>
          <a:sy n="83" d="100"/>
        </p:scale>
        <p:origin x="442" y="53"/>
      </p:cViewPr>
      <p:guideLst>
        <p:guide orient="horz" pos="1792"/>
        <p:guide pos="2888"/>
      </p:guideLst>
    </p:cSldViewPr>
  </p:slideViewPr>
  <p:outlineViewPr>
    <p:cViewPr>
      <p:scale>
        <a:sx n="33" d="100"/>
        <a:sy n="33" d="100"/>
      </p:scale>
      <p:origin x="0" y="78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3224455726399"/>
          <c:y val="6.2022541299984559E-2"/>
          <c:w val="0.78732294414228643"/>
          <c:h val="0.82841878224050003"/>
        </c:manualLayout>
      </c:layout>
      <c:barChart>
        <c:barDir val="col"/>
        <c:grouping val="clustered"/>
        <c:varyColors val="0"/>
        <c:ser>
          <c:idx val="0"/>
          <c:order val="0"/>
          <c:tx>
            <c:strRef>
              <c:f>Sheet1!$B$1</c:f>
              <c:strCache>
                <c:ptCount val="1"/>
                <c:pt idx="0">
                  <c:v>经费资助</c:v>
                </c:pt>
              </c:strCache>
            </c:strRef>
          </c:tx>
          <c:spPr>
            <a:solidFill>
              <a:srgbClr val="334C82"/>
            </a:solidFill>
            <a:ln>
              <a:noFill/>
            </a:ln>
            <a:effectLst/>
          </c:spPr>
          <c:invertIfNegative val="0"/>
          <c:cat>
            <c:strRef>
              <c:f>Sheet1!$A$2:$A$7</c:f>
              <c:strCache>
                <c:ptCount val="6"/>
                <c:pt idx="0">
                  <c:v>2009年</c:v>
                </c:pt>
                <c:pt idx="1">
                  <c:v>2013年</c:v>
                </c:pt>
                <c:pt idx="2">
                  <c:v>2014年</c:v>
                </c:pt>
                <c:pt idx="3">
                  <c:v>2015年</c:v>
                </c:pt>
                <c:pt idx="4">
                  <c:v>2016年</c:v>
                </c:pt>
                <c:pt idx="5">
                  <c:v>2017年</c:v>
                </c:pt>
              </c:strCache>
            </c:strRef>
          </c:cat>
          <c:val>
            <c:numRef>
              <c:f>Sheet1!$B$2:$B$7</c:f>
              <c:numCache>
                <c:formatCode>General</c:formatCode>
                <c:ptCount val="6"/>
                <c:pt idx="0">
                  <c:v>2</c:v>
                </c:pt>
                <c:pt idx="1">
                  <c:v>13</c:v>
                </c:pt>
                <c:pt idx="2">
                  <c:v>15.7</c:v>
                </c:pt>
                <c:pt idx="3">
                  <c:v>18</c:v>
                </c:pt>
                <c:pt idx="4">
                  <c:v>20</c:v>
                </c:pt>
                <c:pt idx="5">
                  <c:v>22</c:v>
                </c:pt>
              </c:numCache>
            </c:numRef>
          </c:val>
          <c:extLst xmlns:c16r2="http://schemas.microsoft.com/office/drawing/2015/06/chart">
            <c:ext xmlns:c16="http://schemas.microsoft.com/office/drawing/2014/chart" uri="{C3380CC4-5D6E-409C-BE32-E72D297353CC}">
              <c16:uniqueId val="{00000000-4F88-44AB-97D7-0837E61F048D}"/>
            </c:ext>
          </c:extLst>
        </c:ser>
        <c:dLbls>
          <c:showLegendKey val="0"/>
          <c:showVal val="0"/>
          <c:showCatName val="0"/>
          <c:showSerName val="0"/>
          <c:showPercent val="0"/>
          <c:showBubbleSize val="0"/>
        </c:dLbls>
        <c:gapWidth val="150"/>
        <c:axId val="236081568"/>
        <c:axId val="236103440"/>
      </c:barChart>
      <c:catAx>
        <c:axId val="23608156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pPr>
            <a:endParaRPr lang="zh-CN"/>
          </a:p>
        </c:txPr>
        <c:crossAx val="236103440"/>
        <c:crosses val="autoZero"/>
        <c:auto val="1"/>
        <c:lblAlgn val="ctr"/>
        <c:lblOffset val="100"/>
        <c:noMultiLvlLbl val="0"/>
      </c:catAx>
      <c:valAx>
        <c:axId val="236103440"/>
        <c:scaling>
          <c:orientation val="minMax"/>
        </c:scaling>
        <c:delete val="0"/>
        <c:axPos val="l"/>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pPr>
            <a:endParaRPr lang="zh-CN"/>
          </a:p>
        </c:txPr>
        <c:crossAx val="236081568"/>
        <c:crosses val="autoZero"/>
        <c:crossBetween val="between"/>
      </c:valAx>
      <c:spPr>
        <a:noFill/>
        <a:ln>
          <a:noFill/>
        </a:ln>
        <a:effectLst/>
      </c:spPr>
    </c:plotArea>
    <c:legend>
      <c:legendPos val="r"/>
      <c:layout>
        <c:manualLayout>
          <c:xMode val="edge"/>
          <c:yMode val="edge"/>
          <c:x val="0.78607597192939604"/>
          <c:y val="5.9929900381219901E-3"/>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2296386293099"/>
          <c:y val="6.1450371727404397E-2"/>
          <c:w val="0.81445597820441595"/>
          <c:h val="0.63121869678879405"/>
        </c:manualLayout>
      </c:layout>
      <c:barChart>
        <c:barDir val="col"/>
        <c:grouping val="clustered"/>
        <c:varyColors val="0"/>
        <c:ser>
          <c:idx val="0"/>
          <c:order val="0"/>
          <c:tx>
            <c:strRef>
              <c:f>Sheet1!$B$1</c:f>
              <c:strCache>
                <c:ptCount val="1"/>
                <c:pt idx="0">
                  <c:v>通过率</c:v>
                </c:pt>
              </c:strCache>
            </c:strRef>
          </c:tx>
          <c:spPr>
            <a:solidFill>
              <a:srgbClr val="800000"/>
            </a:solidFill>
            <a:ln>
              <a:noFill/>
            </a:ln>
            <a:effectLst/>
          </c:spPr>
          <c:invertIfNegative val="0"/>
          <c:cat>
            <c:strRef>
              <c:f>Sheet1!$A$2:$A$8</c:f>
              <c:strCache>
                <c:ptCount val="7"/>
                <c:pt idx="0">
                  <c:v>平均水平</c:v>
                </c:pt>
                <c:pt idx="1">
                  <c:v>社科院</c:v>
                </c:pt>
                <c:pt idx="2">
                  <c:v>北京</c:v>
                </c:pt>
                <c:pt idx="3">
                  <c:v>上海</c:v>
                </c:pt>
                <c:pt idx="4">
                  <c:v>天津</c:v>
                </c:pt>
                <c:pt idx="5">
                  <c:v>江苏</c:v>
                </c:pt>
                <c:pt idx="6">
                  <c:v>教育部</c:v>
                </c:pt>
              </c:strCache>
            </c:strRef>
          </c:cat>
          <c:val>
            <c:numRef>
              <c:f>Sheet1!$B$2:$B$8</c:f>
              <c:numCache>
                <c:formatCode>0.00%</c:formatCode>
                <c:ptCount val="7"/>
                <c:pt idx="0">
                  <c:v>0.22700000000000001</c:v>
                </c:pt>
                <c:pt idx="1">
                  <c:v>0.44900000000000001</c:v>
                </c:pt>
                <c:pt idx="2">
                  <c:v>0.28999999999999998</c:v>
                </c:pt>
                <c:pt idx="3">
                  <c:v>0.28999999999999998</c:v>
                </c:pt>
                <c:pt idx="4">
                  <c:v>0.28999999999999998</c:v>
                </c:pt>
                <c:pt idx="5">
                  <c:v>0.3</c:v>
                </c:pt>
                <c:pt idx="6">
                  <c:v>0.25600000000000001</c:v>
                </c:pt>
              </c:numCache>
            </c:numRef>
          </c:val>
          <c:extLst xmlns:c16r2="http://schemas.microsoft.com/office/drawing/2015/06/chart">
            <c:ext xmlns:c16="http://schemas.microsoft.com/office/drawing/2014/chart" uri="{C3380CC4-5D6E-409C-BE32-E72D297353CC}">
              <c16:uniqueId val="{00000000-D6EA-44EE-9AFE-3EE72D6FD839}"/>
            </c:ext>
          </c:extLst>
        </c:ser>
        <c:dLbls>
          <c:showLegendKey val="0"/>
          <c:showVal val="0"/>
          <c:showCatName val="0"/>
          <c:showSerName val="0"/>
          <c:showPercent val="0"/>
          <c:showBubbleSize val="0"/>
        </c:dLbls>
        <c:gapWidth val="150"/>
        <c:axId val="236764424"/>
        <c:axId val="236724192"/>
      </c:barChart>
      <c:catAx>
        <c:axId val="236764424"/>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solidFill>
                  <a:srgbClr val="334C82"/>
                </a:solidFill>
              </a:defRPr>
            </a:pPr>
            <a:endParaRPr lang="zh-CN"/>
          </a:p>
        </c:txPr>
        <c:crossAx val="236724192"/>
        <c:crosses val="autoZero"/>
        <c:auto val="1"/>
        <c:lblAlgn val="ctr"/>
        <c:lblOffset val="100"/>
        <c:noMultiLvlLbl val="0"/>
      </c:catAx>
      <c:valAx>
        <c:axId val="236724192"/>
        <c:scaling>
          <c:orientation val="minMax"/>
        </c:scaling>
        <c:delete val="0"/>
        <c:axPos val="l"/>
        <c:numFmt formatCode="0.00%"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solidFill>
                  <a:srgbClr val="334C82"/>
                </a:solidFill>
              </a:defRPr>
            </a:pPr>
            <a:endParaRPr lang="zh-CN"/>
          </a:p>
        </c:txPr>
        <c:crossAx val="23676442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7E-2"/>
          <c:y val="0.19375000000000001"/>
          <c:w val="0.50091141732283595"/>
          <c:h val="0.72812500000000102"/>
        </c:manualLayout>
      </c:layout>
      <c:pieChart>
        <c:varyColors val="1"/>
        <c:ser>
          <c:idx val="0"/>
          <c:order val="0"/>
          <c:tx>
            <c:strRef>
              <c:f>Sheet1!$B$1</c:f>
              <c:strCache>
                <c:ptCount val="1"/>
                <c:pt idx="0">
                  <c:v>立项数</c:v>
                </c:pt>
              </c:strCache>
            </c:strRef>
          </c:tx>
          <c:spPr>
            <a:effectLst/>
          </c:spPr>
          <c:dPt>
            <c:idx val="0"/>
            <c:bubble3D val="0"/>
            <c:spPr>
              <a:solidFill>
                <a:schemeClr val="accent1">
                  <a:shade val="76667"/>
                </a:schemeClr>
              </a:solidFill>
              <a:ln>
                <a:noFill/>
              </a:ln>
              <a:effectLst/>
            </c:spPr>
            <c:extLst xmlns:c16r2="http://schemas.microsoft.com/office/drawing/2015/06/chart">
              <c:ext xmlns:c16="http://schemas.microsoft.com/office/drawing/2014/chart" uri="{C3380CC4-5D6E-409C-BE32-E72D297353CC}">
                <c16:uniqueId val="{00000001-36CD-4323-AB2F-A21C5C243ACE}"/>
              </c:ext>
            </c:extLst>
          </c:dPt>
          <c:dPt>
            <c:idx val="1"/>
            <c:bubble3D val="0"/>
            <c:spPr>
              <a:solidFill>
                <a:schemeClr val="accent2">
                  <a:shade val="76667"/>
                </a:schemeClr>
              </a:solidFill>
              <a:ln>
                <a:noFill/>
              </a:ln>
              <a:effectLst/>
            </c:spPr>
            <c:extLst xmlns:c16r2="http://schemas.microsoft.com/office/drawing/2015/06/chart">
              <c:ext xmlns:c16="http://schemas.microsoft.com/office/drawing/2014/chart" uri="{C3380CC4-5D6E-409C-BE32-E72D297353CC}">
                <c16:uniqueId val="{00000003-36CD-4323-AB2F-A21C5C243ACE}"/>
              </c:ext>
            </c:extLst>
          </c:dPt>
          <c:dPt>
            <c:idx val="2"/>
            <c:bubble3D val="0"/>
            <c:spPr>
              <a:solidFill>
                <a:schemeClr val="accent3">
                  <a:shade val="76667"/>
                </a:schemeClr>
              </a:solidFill>
              <a:ln>
                <a:noFill/>
              </a:ln>
              <a:effectLst/>
            </c:spPr>
            <c:extLst xmlns:c16r2="http://schemas.microsoft.com/office/drawing/2015/06/chart">
              <c:ext xmlns:c16="http://schemas.microsoft.com/office/drawing/2014/chart" uri="{C3380CC4-5D6E-409C-BE32-E72D297353CC}">
                <c16:uniqueId val="{00000005-36CD-4323-AB2F-A21C5C243ACE}"/>
              </c:ext>
            </c:extLst>
          </c:dPt>
          <c:dPt>
            <c:idx val="3"/>
            <c:bubble3D val="0"/>
            <c:spPr>
              <a:solidFill>
                <a:schemeClr val="accent4">
                  <a:shade val="76667"/>
                </a:schemeClr>
              </a:solidFill>
              <a:ln>
                <a:noFill/>
              </a:ln>
              <a:effectLst/>
            </c:spPr>
            <c:extLst xmlns:c16r2="http://schemas.microsoft.com/office/drawing/2015/06/chart">
              <c:ext xmlns:c16="http://schemas.microsoft.com/office/drawing/2014/chart" uri="{C3380CC4-5D6E-409C-BE32-E72D297353CC}">
                <c16:uniqueId val="{00000007-36CD-4323-AB2F-A21C5C243ACE}"/>
              </c:ext>
            </c:extLst>
          </c:dPt>
          <c:dPt>
            <c:idx val="4"/>
            <c:bubble3D val="0"/>
            <c:spPr>
              <a:solidFill>
                <a:schemeClr val="accent5">
                  <a:shade val="76667"/>
                </a:schemeClr>
              </a:solidFill>
              <a:ln>
                <a:noFill/>
              </a:ln>
              <a:effectLst/>
            </c:spPr>
            <c:extLst xmlns:c16r2="http://schemas.microsoft.com/office/drawing/2015/06/chart">
              <c:ext xmlns:c16="http://schemas.microsoft.com/office/drawing/2014/chart" uri="{C3380CC4-5D6E-409C-BE32-E72D297353CC}">
                <c16:uniqueId val="{00000009-36CD-4323-AB2F-A21C5C243ACE}"/>
              </c:ext>
            </c:extLst>
          </c:dPt>
          <c:dPt>
            <c:idx val="5"/>
            <c:bubble3D val="0"/>
            <c:spPr>
              <a:solidFill>
                <a:schemeClr val="accent6">
                  <a:shade val="76667"/>
                </a:schemeClr>
              </a:solidFill>
              <a:ln>
                <a:noFill/>
              </a:ln>
              <a:effectLst/>
            </c:spPr>
            <c:extLst xmlns:c16r2="http://schemas.microsoft.com/office/drawing/2015/06/chart">
              <c:ext xmlns:c16="http://schemas.microsoft.com/office/drawing/2014/chart" uri="{C3380CC4-5D6E-409C-BE32-E72D297353CC}">
                <c16:uniqueId val="{0000000B-36CD-4323-AB2F-A21C5C243ACE}"/>
              </c:ext>
            </c:extLst>
          </c:dPt>
          <c:dPt>
            <c:idx val="6"/>
            <c:bubble3D val="0"/>
            <c:spPr>
              <a:solidFill>
                <a:schemeClr val="accent1">
                  <a:tint val="76667"/>
                </a:schemeClr>
              </a:solidFill>
              <a:ln>
                <a:noFill/>
              </a:ln>
              <a:effectLst/>
            </c:spPr>
            <c:extLst xmlns:c16r2="http://schemas.microsoft.com/office/drawing/2015/06/chart">
              <c:ext xmlns:c16="http://schemas.microsoft.com/office/drawing/2014/chart" uri="{C3380CC4-5D6E-409C-BE32-E72D297353CC}">
                <c16:uniqueId val="{0000000D-36CD-4323-AB2F-A21C5C243ACE}"/>
              </c:ext>
            </c:extLst>
          </c:dPt>
          <c:dPt>
            <c:idx val="7"/>
            <c:bubble3D val="0"/>
            <c:spPr>
              <a:solidFill>
                <a:schemeClr val="accent2">
                  <a:tint val="76667"/>
                </a:schemeClr>
              </a:solidFill>
              <a:ln>
                <a:noFill/>
              </a:ln>
              <a:effectLst/>
            </c:spPr>
            <c:extLst xmlns:c16r2="http://schemas.microsoft.com/office/drawing/2015/06/chart">
              <c:ext xmlns:c16="http://schemas.microsoft.com/office/drawing/2014/chart" uri="{C3380CC4-5D6E-409C-BE32-E72D297353CC}">
                <c16:uniqueId val="{0000000F-36CD-4323-AB2F-A21C5C243ACE}"/>
              </c:ext>
            </c:extLst>
          </c:dPt>
          <c:dPt>
            <c:idx val="8"/>
            <c:bubble3D val="0"/>
            <c:spPr>
              <a:solidFill>
                <a:schemeClr val="accent3">
                  <a:tint val="76667"/>
                </a:schemeClr>
              </a:solidFill>
              <a:ln>
                <a:noFill/>
              </a:ln>
              <a:effectLst/>
            </c:spPr>
            <c:extLst xmlns:c16r2="http://schemas.microsoft.com/office/drawing/2015/06/chart">
              <c:ext xmlns:c16="http://schemas.microsoft.com/office/drawing/2014/chart" uri="{C3380CC4-5D6E-409C-BE32-E72D297353CC}">
                <c16:uniqueId val="{00000011-36CD-4323-AB2F-A21C5C243ACE}"/>
              </c:ext>
            </c:extLst>
          </c:dPt>
          <c:cat>
            <c:strRef>
              <c:f>Sheet1!$A$2:$A$10</c:f>
              <c:strCache>
                <c:ptCount val="9"/>
                <c:pt idx="0">
                  <c:v>重大项目3.65%</c:v>
                </c:pt>
                <c:pt idx="1">
                  <c:v>重点项目8.6%</c:v>
                </c:pt>
                <c:pt idx="2">
                  <c:v>一般项目53.5%</c:v>
                </c:pt>
                <c:pt idx="3">
                  <c:v>青年项目20.1%</c:v>
                </c:pt>
                <c:pt idx="4">
                  <c:v>后期资助8.9%</c:v>
                </c:pt>
                <c:pt idx="5">
                  <c:v>成果文库1.6%</c:v>
                </c:pt>
                <c:pt idx="6">
                  <c:v>委托项目2.3%</c:v>
                </c:pt>
                <c:pt idx="7">
                  <c:v>滚动资助1.1%</c:v>
                </c:pt>
                <c:pt idx="8">
                  <c:v>外译项目0.8%</c:v>
                </c:pt>
              </c:strCache>
            </c:strRef>
          </c:cat>
          <c:val>
            <c:numRef>
              <c:f>Sheet1!$B$2:$B$10</c:f>
              <c:numCache>
                <c:formatCode>General</c:formatCode>
                <c:ptCount val="9"/>
                <c:pt idx="0">
                  <c:v>14</c:v>
                </c:pt>
                <c:pt idx="1">
                  <c:v>33</c:v>
                </c:pt>
                <c:pt idx="2">
                  <c:v>205</c:v>
                </c:pt>
                <c:pt idx="3">
                  <c:v>77</c:v>
                </c:pt>
                <c:pt idx="4">
                  <c:v>34</c:v>
                </c:pt>
                <c:pt idx="5">
                  <c:v>6</c:v>
                </c:pt>
                <c:pt idx="6">
                  <c:v>9</c:v>
                </c:pt>
                <c:pt idx="7">
                  <c:v>4</c:v>
                </c:pt>
                <c:pt idx="8">
                  <c:v>1</c:v>
                </c:pt>
              </c:numCache>
            </c:numRef>
          </c:val>
          <c:extLst xmlns:c16r2="http://schemas.microsoft.com/office/drawing/2015/06/chart">
            <c:ext xmlns:c16="http://schemas.microsoft.com/office/drawing/2014/chart" uri="{C3380CC4-5D6E-409C-BE32-E72D297353CC}">
              <c16:uniqueId val="{00000012-36CD-4323-AB2F-A21C5C243AC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delete val="1"/>
      </c:legendEntry>
      <c:layout>
        <c:manualLayout>
          <c:xMode val="edge"/>
          <c:yMode val="edge"/>
          <c:x val="0.52989386482939604"/>
          <c:y val="0.178012057086614"/>
          <c:w val="0.28260613517060401"/>
          <c:h val="0.77835088582677203"/>
        </c:manualLayout>
      </c:layout>
      <c:overlay val="0"/>
      <c:spPr>
        <a:noFill/>
        <a:ln>
          <a:noFill/>
        </a:ln>
        <a:effectLst/>
      </c:spPr>
      <c:txPr>
        <a:bodyPr rot="0" vert="horz"/>
        <a:lstStyle/>
        <a:p>
          <a:pPr>
            <a:defRPr/>
          </a:pPr>
          <a:endParaRPr lang="zh-CN"/>
        </a:p>
      </c:txPr>
    </c:legend>
    <c:plotVisOnly val="1"/>
    <c:dispBlanksAs val="zero"/>
    <c:showDLblsOverMax val="0"/>
  </c:chart>
  <c:spPr>
    <a:noFill/>
    <a:ln>
      <a:noFill/>
    </a:ln>
    <a:effectLst/>
  </c:spPr>
  <c:txPr>
    <a:bodyPr rot="0" spcFirstLastPara="0" vertOverflow="ellipsis" horzOverflow="overflow" vert="horz" wrap="square" anchor="ctr" anchorCtr="1"/>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7352617385947"/>
          <c:y val="4.9383401844239526E-2"/>
          <c:w val="0.695144444576277"/>
          <c:h val="0.79125663387828704"/>
        </c:manualLayout>
      </c:layout>
      <c:barChart>
        <c:barDir val="col"/>
        <c:grouping val="clustered"/>
        <c:varyColors val="0"/>
        <c:ser>
          <c:idx val="0"/>
          <c:order val="0"/>
          <c:tx>
            <c:strRef>
              <c:f>Sheet1!$B$1</c:f>
              <c:strCache>
                <c:ptCount val="1"/>
                <c:pt idx="0">
                  <c:v>经费资助</c:v>
                </c:pt>
              </c:strCache>
            </c:strRef>
          </c:tx>
          <c:spPr>
            <a:solidFill>
              <a:schemeClr val="accent2">
                <a:lumMod val="75000"/>
              </a:schemeClr>
            </a:solidFill>
            <a:ln>
              <a:noFill/>
            </a:ln>
            <a:effectLst/>
          </c:spPr>
          <c:invertIfNegative val="0"/>
          <c:cat>
            <c:strRef>
              <c:f>Sheet1!$A$2:$A$9</c:f>
              <c:strCache>
                <c:ptCount val="7"/>
                <c:pt idx="0">
                  <c:v>2011年</c:v>
                </c:pt>
                <c:pt idx="1">
                  <c:v>2012年</c:v>
                </c:pt>
                <c:pt idx="2">
                  <c:v>2013年</c:v>
                </c:pt>
                <c:pt idx="3">
                  <c:v>2014年</c:v>
                </c:pt>
                <c:pt idx="4">
                  <c:v>2015年</c:v>
                </c:pt>
                <c:pt idx="5">
                  <c:v>2016年</c:v>
                </c:pt>
                <c:pt idx="6">
                  <c:v>2017年</c:v>
                </c:pt>
              </c:strCache>
            </c:strRef>
          </c:cat>
          <c:val>
            <c:numRef>
              <c:f>Sheet1!$B$2:$B$9</c:f>
              <c:numCache>
                <c:formatCode>General</c:formatCode>
                <c:ptCount val="8"/>
                <c:pt idx="0">
                  <c:v>5308</c:v>
                </c:pt>
                <c:pt idx="1">
                  <c:v>5148</c:v>
                </c:pt>
                <c:pt idx="2">
                  <c:v>6382</c:v>
                </c:pt>
                <c:pt idx="3">
                  <c:v>8380</c:v>
                </c:pt>
                <c:pt idx="4">
                  <c:v>9200</c:v>
                </c:pt>
                <c:pt idx="5">
                  <c:v>9645</c:v>
                </c:pt>
                <c:pt idx="6">
                  <c:v>10680</c:v>
                </c:pt>
                <c:pt idx="7">
                  <c:v>0</c:v>
                </c:pt>
              </c:numCache>
            </c:numRef>
          </c:val>
          <c:extLst xmlns:c16r2="http://schemas.microsoft.com/office/drawing/2015/06/chart">
            <c:ext xmlns:c16="http://schemas.microsoft.com/office/drawing/2014/chart" uri="{C3380CC4-5D6E-409C-BE32-E72D297353CC}">
              <c16:uniqueId val="{00000000-A21A-4D8D-A55A-DF44E4AE316B}"/>
            </c:ext>
          </c:extLst>
        </c:ser>
        <c:dLbls>
          <c:showLegendKey val="0"/>
          <c:showVal val="0"/>
          <c:showCatName val="0"/>
          <c:showSerName val="0"/>
          <c:showPercent val="0"/>
          <c:showBubbleSize val="0"/>
        </c:dLbls>
        <c:gapWidth val="150"/>
        <c:axId val="182871856"/>
        <c:axId val="236769232"/>
      </c:barChart>
      <c:catAx>
        <c:axId val="182871856"/>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pPr>
            <a:endParaRPr lang="zh-CN"/>
          </a:p>
        </c:txPr>
        <c:crossAx val="236769232"/>
        <c:crosses val="autoZero"/>
        <c:auto val="1"/>
        <c:lblAlgn val="ctr"/>
        <c:lblOffset val="100"/>
        <c:noMultiLvlLbl val="0"/>
      </c:catAx>
      <c:valAx>
        <c:axId val="236769232"/>
        <c:scaling>
          <c:orientation val="minMax"/>
        </c:scaling>
        <c:delete val="0"/>
        <c:axPos val="l"/>
        <c:numFmt formatCode="General" sourceLinked="1"/>
        <c:majorTickMark val="out"/>
        <c:minorTickMark val="none"/>
        <c:tickLblPos val="nextTo"/>
        <c:spPr>
          <a:noFill/>
          <a:ln w="9525" cap="flat" cmpd="sng" algn="ctr">
            <a:solidFill>
              <a:schemeClr val="tx1">
                <a:lumMod val="50000"/>
                <a:lumOff val="50000"/>
              </a:schemeClr>
            </a:solidFill>
            <a:prstDash val="solid"/>
            <a:round/>
          </a:ln>
          <a:effectLst/>
        </c:spPr>
        <c:txPr>
          <a:bodyPr rot="-60000000" vert="horz"/>
          <a:lstStyle/>
          <a:p>
            <a:pPr>
              <a:defRPr/>
            </a:pPr>
            <a:endParaRPr lang="zh-CN"/>
          </a:p>
        </c:txPr>
        <c:crossAx val="182871856"/>
        <c:crosses val="autoZero"/>
        <c:crossBetween val="between"/>
      </c:valAx>
      <c:spPr>
        <a:noFill/>
        <a:ln>
          <a:noFill/>
        </a:ln>
        <a:effectLst/>
      </c:spPr>
    </c:plotArea>
    <c:legend>
      <c:legendPos val="r"/>
      <c:layout>
        <c:manualLayout>
          <c:xMode val="edge"/>
          <c:yMode val="edge"/>
          <c:x val="0.17800670803902063"/>
          <c:y val="2.3838196696001231E-2"/>
          <c:w val="0.15241038482239838"/>
          <c:h val="9.1266835736200258E-2"/>
        </c:manualLayout>
      </c:layout>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rot="0" spcFirstLastPara="0" vertOverflow="ellipsis" horzOverflow="overflow" vert="horz" wrap="square" anchor="ctr" anchorCtr="1"/>
    <a:lstStyle/>
    <a:p>
      <a:pPr>
        <a:defRPr lang="zh-CN" altLang="en-US" sz="1600" b="1" kern="1200" dirty="0">
          <a:solidFill>
            <a:srgbClr val="002060"/>
          </a:solidFill>
          <a:latin typeface="+mn-lt"/>
          <a:ea typeface="+mn-ea"/>
          <a:cs typeface="+mn-ea"/>
          <a:sym typeface="+mn-lt"/>
        </a:defRPr>
      </a:pPr>
      <a:endParaRPr lang="zh-CN"/>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0.80174</cdr:x>
      <cdr:y>0.08598</cdr:y>
    </cdr:from>
    <cdr:to>
      <cdr:x>0.89163</cdr:x>
      <cdr:y>0.16056</cdr:y>
    </cdr:to>
    <cdr:sp macro="" textlink="">
      <cdr:nvSpPr>
        <cdr:cNvPr id="2" name="文本框 1">
          <a:extLst xmlns:a="http://schemas.openxmlformats.org/drawingml/2006/main">
            <a:ext uri="{FF2B5EF4-FFF2-40B4-BE49-F238E27FC236}">
              <a16:creationId xmlns:a16="http://schemas.microsoft.com/office/drawing/2014/main" xmlns="" id="{4DD64FA6-A0E0-42F7-9736-228559BC3A07}"/>
            </a:ext>
          </a:extLst>
        </cdr:cNvPr>
        <cdr:cNvSpPr txBox="1"/>
      </cdr:nvSpPr>
      <cdr:spPr>
        <a:xfrm xmlns:a="http://schemas.openxmlformats.org/drawingml/2006/main">
          <a:off x="8699340" y="431602"/>
          <a:ext cx="975358" cy="3743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r>
            <a:rPr lang="en-US" altLang="zh-CN" sz="1700" b="1" kern="1200" dirty="0">
              <a:solidFill>
                <a:srgbClr val="C00000"/>
              </a:solidFill>
              <a:latin typeface="微软雅黑" panose="020B0503020204020204" pitchFamily="34" charset="-122"/>
              <a:ea typeface="微软雅黑" panose="020B0503020204020204" pitchFamily="34" charset="-122"/>
            </a:rPr>
            <a:t>22</a:t>
          </a:r>
          <a:endParaRPr lang="zh-CN" altLang="en-US" sz="1700" b="1" kern="1200" dirty="0">
            <a:solidFill>
              <a:srgbClr val="C00000"/>
            </a:solidFill>
            <a:latin typeface="微软雅黑" panose="020B0503020204020204" pitchFamily="34" charset="-122"/>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0.63449</cdr:x>
      <cdr:y>0.11855</cdr:y>
    </cdr:from>
    <cdr:to>
      <cdr:x>0.73158</cdr:x>
      <cdr:y>0.20897</cdr:y>
    </cdr:to>
    <cdr:sp macro="" textlink="">
      <cdr:nvSpPr>
        <cdr:cNvPr id="2" name="TextBox 11"/>
        <cdr:cNvSpPr txBox="1"/>
      </cdr:nvSpPr>
      <cdr:spPr>
        <a:xfrm xmlns:a="http://schemas.openxmlformats.org/drawingml/2006/main">
          <a:off x="6884585" y="595103"/>
          <a:ext cx="1053481" cy="45387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CN" sz="1600" b="1" dirty="0">
              <a:solidFill>
                <a:srgbClr val="002060"/>
              </a:solidFill>
              <a:latin typeface="微软雅黑" panose="020B0503020204020204" pitchFamily="34" charset="-122"/>
              <a:ea typeface="微软雅黑" panose="020B0503020204020204" pitchFamily="34" charset="-122"/>
            </a:rPr>
            <a:t>9645</a:t>
          </a:r>
          <a:endParaRPr lang="zh-CN" altLang="en-US" sz="1600" b="1" dirty="0">
            <a:solidFill>
              <a:srgbClr val="00206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0.81143</cdr:x>
      <cdr:y>0.03482</cdr:y>
    </cdr:from>
    <cdr:to>
      <cdr:x>0.87273</cdr:x>
      <cdr:y>0.12112</cdr:y>
    </cdr:to>
    <cdr:sp macro="" textlink="">
      <cdr:nvSpPr>
        <cdr:cNvPr id="3" name="文本框 2">
          <a:extLst xmlns:a="http://schemas.openxmlformats.org/drawingml/2006/main">
            <a:ext uri="{FF2B5EF4-FFF2-40B4-BE49-F238E27FC236}">
              <a16:creationId xmlns:a16="http://schemas.microsoft.com/office/drawing/2014/main" xmlns="" id="{57509DAC-970E-4AB8-9312-E51F935F253A}"/>
            </a:ext>
          </a:extLst>
        </cdr:cNvPr>
        <cdr:cNvSpPr txBox="1"/>
      </cdr:nvSpPr>
      <cdr:spPr>
        <a:xfrm xmlns:a="http://schemas.openxmlformats.org/drawingml/2006/main">
          <a:off x="6427242" y="130371"/>
          <a:ext cx="485526" cy="323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0.80909</cdr:x>
      <cdr:y>0.0442</cdr:y>
    </cdr:from>
    <cdr:to>
      <cdr:x>0.86364</cdr:x>
      <cdr:y>0.11666</cdr:y>
    </cdr:to>
    <cdr:sp macro="" textlink="">
      <cdr:nvSpPr>
        <cdr:cNvPr id="4" name="文本框 3">
          <a:extLst xmlns:a="http://schemas.openxmlformats.org/drawingml/2006/main">
            <a:ext uri="{FF2B5EF4-FFF2-40B4-BE49-F238E27FC236}">
              <a16:creationId xmlns:a16="http://schemas.microsoft.com/office/drawing/2014/main" xmlns="" id="{BF755B1A-7EE9-417F-937E-198255FE54A3}"/>
            </a:ext>
          </a:extLst>
        </cdr:cNvPr>
        <cdr:cNvSpPr txBox="1"/>
      </cdr:nvSpPr>
      <cdr:spPr>
        <a:xfrm xmlns:a="http://schemas.openxmlformats.org/drawingml/2006/main">
          <a:off x="6408712" y="165502"/>
          <a:ext cx="432048" cy="271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CN" altLang="en-US" sz="1100" dirty="0"/>
        </a:p>
      </cdr:txBody>
    </cdr:sp>
  </cdr:relSizeAnchor>
  <cdr:relSizeAnchor xmlns:cdr="http://schemas.openxmlformats.org/drawingml/2006/chartDrawing">
    <cdr:from>
      <cdr:x>0.71629</cdr:x>
      <cdr:y>0.05002</cdr:y>
    </cdr:from>
    <cdr:to>
      <cdr:x>0.82538</cdr:x>
      <cdr:y>0.13632</cdr:y>
    </cdr:to>
    <cdr:sp macro="" textlink="">
      <cdr:nvSpPr>
        <cdr:cNvPr id="5" name="文本框 4">
          <a:extLst xmlns:a="http://schemas.openxmlformats.org/drawingml/2006/main">
            <a:ext uri="{FF2B5EF4-FFF2-40B4-BE49-F238E27FC236}">
              <a16:creationId xmlns:a16="http://schemas.microsoft.com/office/drawing/2014/main" xmlns="" id="{56B7C02D-33FD-44CC-BD3E-F8F3979C7728}"/>
            </a:ext>
          </a:extLst>
        </cdr:cNvPr>
        <cdr:cNvSpPr txBox="1"/>
      </cdr:nvSpPr>
      <cdr:spPr>
        <a:xfrm xmlns:a="http://schemas.openxmlformats.org/drawingml/2006/main">
          <a:off x="7772158" y="251095"/>
          <a:ext cx="1183688" cy="433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600" b="1" kern="1200" dirty="0">
              <a:solidFill>
                <a:srgbClr val="002060"/>
              </a:solidFill>
              <a:latin typeface="微软雅黑" panose="020B0503020204020204" pitchFamily="34" charset="-122"/>
              <a:ea typeface="微软雅黑" panose="020B0503020204020204" pitchFamily="34" charset="-122"/>
            </a:rPr>
            <a:t>10910</a:t>
          </a:r>
          <a:endParaRPr lang="zh-CN" altLang="en-US" sz="1600" b="1" kern="1200" dirty="0">
            <a:solidFill>
              <a:srgbClr val="002060"/>
            </a:solidFill>
            <a:latin typeface="微软雅黑" panose="020B0503020204020204" pitchFamily="34" charset="-122"/>
            <a:ea typeface="微软雅黑" panose="020B0503020204020204" pitchFamily="34" charset="-122"/>
          </a:endParaRPr>
        </a:p>
      </cdr:txBody>
    </cdr:sp>
  </cdr:relSizeAnchor>
  <cdr:relSizeAnchor xmlns:cdr="http://schemas.openxmlformats.org/drawingml/2006/chartDrawing">
    <cdr:from>
      <cdr:x>0.85233</cdr:x>
      <cdr:y>0.14501</cdr:y>
    </cdr:from>
    <cdr:to>
      <cdr:x>0.96249</cdr:x>
      <cdr:y>0.3471</cdr:y>
    </cdr:to>
    <cdr:sp macro="" textlink="">
      <cdr:nvSpPr>
        <cdr:cNvPr id="6" name="文本框 5">
          <a:extLst xmlns:a="http://schemas.openxmlformats.org/drawingml/2006/main">
            <a:ext uri="{FF2B5EF4-FFF2-40B4-BE49-F238E27FC236}">
              <a16:creationId xmlns:a16="http://schemas.microsoft.com/office/drawing/2014/main" xmlns="" id="{3A2E05ED-EAAA-4906-AD45-3E0321E97A3E}"/>
            </a:ext>
          </a:extLst>
        </cdr:cNvPr>
        <cdr:cNvSpPr txBox="1"/>
      </cdr:nvSpPr>
      <cdr:spPr>
        <a:xfrm xmlns:a="http://schemas.openxmlformats.org/drawingml/2006/main">
          <a:off x="9248244" y="727927"/>
          <a:ext cx="1195308" cy="10144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800" b="1" dirty="0">
              <a:solidFill>
                <a:srgbClr val="C00000"/>
              </a:solidFill>
            </a:rPr>
            <a:t>首次突破亿元大关</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FCB03-B32B-4873-B7F9-6BF0B79107A1}" type="datetimeFigureOut">
              <a:rPr lang="zh-CN" altLang="en-US" smtClean="0"/>
              <a:t>2018/1/12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3B95F-9077-4F56-BADD-BAA0B5647BE6}" type="slidenum">
              <a:rPr lang="zh-CN" altLang="en-US" smtClean="0"/>
              <a:t>‹#›</a:t>
            </a:fld>
            <a:endParaRPr lang="zh-CN" altLang="en-US"/>
          </a:p>
        </p:txBody>
      </p:sp>
    </p:spTree>
    <p:extLst>
      <p:ext uri="{BB962C8B-B14F-4D97-AF65-F5344CB8AC3E}">
        <p14:creationId xmlns:p14="http://schemas.microsoft.com/office/powerpoint/2010/main" val="295611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15964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57741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3777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9713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115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8182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6221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021361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138981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347349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8677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78050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90500"/>
            <a:ext cx="2057400" cy="4064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90500"/>
            <a:ext cx="6019800" cy="4064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89D9C7-5DC6-4263-87FF-7C99F6FB63C3}" type="datetime1">
              <a:rPr lang="zh-CN" altLang="en-US" smtClean="0"/>
              <a:pPr/>
              <a:t>2018/1/12</a:t>
            </a:fld>
            <a:endParaRPr lang="zh-CN" altLang="en-US"/>
          </a:p>
        </p:txBody>
      </p:sp>
      <p:sp>
        <p:nvSpPr>
          <p:cNvPr id="8" name="页脚占位符 7"/>
          <p:cNvSpPr>
            <a:spLocks noGrp="1"/>
          </p:cNvSpPr>
          <p:nvPr>
            <p:ph type="ftr" sz="quarter" idx="11"/>
          </p:nvPr>
        </p:nvSpPr>
        <p:spPr/>
        <p:txBody>
          <a:bodyPr/>
          <a:lstStyle/>
          <a:p>
            <a:r>
              <a:rPr lang="en-US" altLang="zh-CN"/>
              <a:t>www.islide.cc </a:t>
            </a:r>
            <a:r>
              <a:rPr lang="zh-CN" altLang="en-US"/>
              <a:t>「 让</a:t>
            </a:r>
            <a:r>
              <a:rPr lang="en-US" altLang="zh-CN"/>
              <a:t>PPT</a:t>
            </a:r>
            <a:r>
              <a:rPr lang="zh-CN" altLang="en-US"/>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pic>
        <p:nvPicPr>
          <p:cNvPr id="10" name="Picture 2" descr="F:\案例二\355\ornsoft\OrNsoft_header-2.jpg-id=8989.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655" r="1861"/>
          <a:stretch/>
        </p:blipFill>
        <p:spPr bwMode="auto">
          <a:xfrm>
            <a:off x="1" y="277429"/>
            <a:ext cx="4168379" cy="5209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标题 1"/>
          <p:cNvSpPr txBox="1">
            <a:spLocks/>
          </p:cNvSpPr>
          <p:nvPr userDrawn="1"/>
        </p:nvSpPr>
        <p:spPr>
          <a:xfrm>
            <a:off x="1" y="363829"/>
            <a:ext cx="4168379" cy="348131"/>
          </a:xfrm>
          <a:prstGeom prst="rect">
            <a:avLst/>
          </a:prstGeom>
        </p:spPr>
        <p:txBody>
          <a:bodyPr vert="horz" lIns="68580" tIns="34290" rIns="68580" bIns="34290" rtlCol="0" anchor="b">
            <a:noAutofit/>
          </a:bodyPr>
          <a:lstStyle>
            <a:lvl1pPr algn="l" defTabSz="914354" rtl="0" eaLnBrk="1" latinLnBrk="0" hangingPunct="1">
              <a:lnSpc>
                <a:spcPct val="90000"/>
              </a:lnSpc>
              <a:spcBef>
                <a:spcPct val="0"/>
              </a:spcBef>
              <a:buNone/>
              <a:defRPr sz="2000" b="1" kern="1200">
                <a:solidFill>
                  <a:schemeClr val="bg1"/>
                </a:solidFill>
                <a:latin typeface="+mj-lt"/>
                <a:ea typeface="+mj-ea"/>
                <a:cs typeface="+mj-cs"/>
              </a:defRPr>
            </a:lvl1pPr>
          </a:lstStyle>
          <a:p>
            <a:r>
              <a:rPr lang="en-US" altLang="zh-CN" sz="15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1</a:t>
            </a:r>
            <a:r>
              <a:rPr lang="en-US" altLang="zh-CN" sz="1500" b="1" baseline="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150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国家社科基金项目概况</a:t>
            </a:r>
            <a:endParaRPr lang="zh-CN" altLang="en-US" sz="1500" b="1" dirty="0">
              <a:solidFill>
                <a:schemeClr val="bg1"/>
              </a:solidFill>
            </a:endParaRPr>
          </a:p>
        </p:txBody>
      </p:sp>
      <p:pic>
        <p:nvPicPr>
          <p:cNvPr id="12" name="Picture 4" descr="G:\稻壳儿\5\miracomunicazione\shadow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V="1">
            <a:off x="1" y="45618"/>
            <a:ext cx="4168379" cy="248463"/>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4" descr="QQ截图20140109221439.png"/>
          <p:cNvPicPr>
            <a:picLocks noChangeAspect="1"/>
          </p:cNvPicPr>
          <p:nvPr userDrawn="1"/>
        </p:nvPicPr>
        <p:blipFill>
          <a:blip r:embed="rId4" cstate="print"/>
          <a:srcRect/>
          <a:stretch>
            <a:fillRect/>
          </a:stretch>
        </p:blipFill>
        <p:spPr bwMode="auto">
          <a:xfrm>
            <a:off x="8237497" y="98052"/>
            <a:ext cx="825059" cy="843865"/>
          </a:xfrm>
          <a:prstGeom prst="ellipse">
            <a:avLst/>
          </a:prstGeom>
          <a:noFill/>
          <a:ln w="9525">
            <a:noFill/>
            <a:miter lim="800000"/>
            <a:headEnd/>
            <a:tailEnd/>
          </a:ln>
        </p:spPr>
      </p:pic>
    </p:spTree>
    <p:extLst>
      <p:ext uri="{BB962C8B-B14F-4D97-AF65-F5344CB8AC3E}">
        <p14:creationId xmlns:p14="http://schemas.microsoft.com/office/powerpoint/2010/main" val="111631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2956F71-2AA4-46D3-8A42-2D9A72715B71}" type="datetimeFigureOut">
              <a:rPr lang="zh-CN" altLang="en-US" smtClean="0"/>
              <a:t>2018/1/12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37B6A7-5BA0-49AF-99A6-38034FAA7C8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2956F71-2AA4-46D3-8A42-2D9A72715B71}" type="datetimeFigureOut">
              <a:rPr lang="zh-CN" altLang="en-US" smtClean="0"/>
              <a:t>2018/1/12</a:t>
            </a:fld>
            <a:endParaRPr lang="zh-CN" altLang="en-US"/>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337B6A7-5BA0-49AF-99A6-38034FAA7C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229;&#155;&#155;&#229;&#183;&#157;&#231;&#156;&#129;DMS&#232;&#167;&#132;&#230;&#168;&#161;&#229;&#140;&#150;&#230;&#142;&#168;&#232;&#191;&#155;&#230;&#150;&#185;&#230;&#161;&#136;&#231;&#160;&#148;&#231;&#169;&#182;&#230;&#138;&#165;&#229;&#145;&#138;&#239;&#188;&#136;20130826&#239;&#188;&#137;.word"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8.jpeg"/><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file"/>
          </p:cNvPr>
          <p:cNvSpPr txBox="1"/>
          <p:nvPr/>
        </p:nvSpPr>
        <p:spPr>
          <a:xfrm>
            <a:off x="4788659" y="4297483"/>
            <a:ext cx="3816424" cy="393490"/>
          </a:xfrm>
          <a:prstGeom prst="rect">
            <a:avLst/>
          </a:prstGeom>
          <a:noFill/>
        </p:spPr>
        <p:txBody>
          <a:bodyPr wrap="square" lIns="84885" tIns="42442" rIns="84885" bIns="42442" rtlCol="0">
            <a:spAutoFit/>
          </a:bodyPr>
          <a:lstStyle/>
          <a:p>
            <a:pPr algn="ctr"/>
            <a:r>
              <a:rPr lang="en-US" altLang="zh-CN" sz="20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2018</a:t>
            </a:r>
            <a:r>
              <a:rPr lang="zh-CN" altLang="en-US" sz="20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0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0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en-US" sz="2000"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日  </a:t>
            </a:r>
            <a:endParaRPr lang="zh-CN" altLang="en-US" sz="2000"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Picture 7"/>
          <p:cNvPicPr>
            <a:picLocks noChangeAspect="1" noChangeArrowheads="1"/>
          </p:cNvPicPr>
          <p:nvPr/>
        </p:nvPicPr>
        <p:blipFill>
          <a:blip r:embed="rId3" cstate="print"/>
          <a:srcRect/>
          <a:stretch>
            <a:fillRect/>
          </a:stretch>
        </p:blipFill>
        <p:spPr bwMode="auto">
          <a:xfrm>
            <a:off x="0" y="1849388"/>
            <a:ext cx="9153525" cy="1895475"/>
          </a:xfrm>
          <a:prstGeom prst="rect">
            <a:avLst/>
          </a:prstGeom>
          <a:noFill/>
          <a:ln w="9525">
            <a:noFill/>
            <a:miter lim="800000"/>
            <a:headEnd/>
            <a:tailEnd/>
          </a:ln>
        </p:spPr>
      </p:pic>
      <p:pic>
        <p:nvPicPr>
          <p:cNvPr id="6" name="图片 4" descr="QQ截图20140109221439.png"/>
          <p:cNvPicPr>
            <a:picLocks noChangeAspect="1"/>
          </p:cNvPicPr>
          <p:nvPr/>
        </p:nvPicPr>
        <p:blipFill>
          <a:blip r:embed="rId4" cstate="print"/>
          <a:srcRect/>
          <a:stretch>
            <a:fillRect/>
          </a:stretch>
        </p:blipFill>
        <p:spPr bwMode="auto">
          <a:xfrm>
            <a:off x="34290" y="81280"/>
            <a:ext cx="1925320" cy="1772285"/>
          </a:xfrm>
          <a:prstGeom prst="rect">
            <a:avLst/>
          </a:prstGeom>
          <a:noFill/>
          <a:ln w="9525">
            <a:noFill/>
            <a:miter lim="800000"/>
            <a:headEnd/>
            <a:tailEnd/>
          </a:ln>
        </p:spPr>
      </p:pic>
      <p:sp>
        <p:nvSpPr>
          <p:cNvPr id="7" name="TextBox 6"/>
          <p:cNvSpPr txBox="1"/>
          <p:nvPr/>
        </p:nvSpPr>
        <p:spPr>
          <a:xfrm>
            <a:off x="1119187" y="2281436"/>
            <a:ext cx="6915150" cy="733534"/>
          </a:xfrm>
          <a:prstGeom prst="rect">
            <a:avLst/>
          </a:prstGeom>
          <a:noFill/>
        </p:spPr>
        <p:txBody>
          <a:bodyPr wrap="square" rtlCol="0">
            <a:spAutoFit/>
          </a:bodyPr>
          <a:lstStyle/>
          <a:p>
            <a:pPr algn="ctr">
              <a:lnSpc>
                <a:spcPts val="5000"/>
              </a:lnSpc>
            </a:pPr>
            <a:r>
              <a:rPr lang="zh-CN" altLang="en-US" sz="3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国家</a:t>
            </a:r>
            <a:r>
              <a:rPr lang="zh-CN" sz="3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社科</a:t>
            </a:r>
            <a:r>
              <a:rPr lang="zh-CN"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基金</a:t>
            </a:r>
            <a:r>
              <a:rPr lang="zh-CN" sz="3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项目申报</a:t>
            </a:r>
            <a:r>
              <a:rPr lang="zh-CN"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导引</a:t>
            </a:r>
          </a:p>
        </p:txBody>
      </p:sp>
      <p:pic>
        <p:nvPicPr>
          <p:cNvPr id="2" name="图片 1"/>
          <p:cNvPicPr>
            <a:picLocks noChangeAspect="1"/>
          </p:cNvPicPr>
          <p:nvPr/>
        </p:nvPicPr>
        <p:blipFill>
          <a:blip r:embed="rId5"/>
          <a:stretch>
            <a:fillRect/>
          </a:stretch>
        </p:blipFill>
        <p:spPr>
          <a:xfrm>
            <a:off x="1993900" y="193204"/>
            <a:ext cx="1515635" cy="14926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F:\案例二\355\ornsoft\page_bg.jpg-id=8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47" b="15625"/>
          <a:stretch/>
        </p:blipFill>
        <p:spPr bwMode="auto">
          <a:xfrm>
            <a:off x="0" y="265212"/>
            <a:ext cx="6516216" cy="4589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08520" y="297185"/>
            <a:ext cx="5120640" cy="392907"/>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宋体" charset="0"/>
                <a:cs typeface="宋体" charset="0"/>
              </a:defRPr>
            </a:lvl1pPr>
            <a:lvl2pPr>
              <a:defRPr kumimoji="1" sz="2800">
                <a:solidFill>
                  <a:schemeClr val="tx1"/>
                </a:solidFill>
                <a:latin typeface="Calibri" charset="0"/>
                <a:ea typeface="宋体" charset="0"/>
              </a:defRPr>
            </a:lvl2pPr>
            <a:lvl3pPr>
              <a:defRPr kumimoji="1" sz="2400">
                <a:solidFill>
                  <a:schemeClr val="tx1"/>
                </a:solidFill>
                <a:latin typeface="Calibri" charset="0"/>
                <a:ea typeface="宋体" charset="0"/>
              </a:defRPr>
            </a:lvl3pPr>
            <a:lvl4pPr>
              <a:defRPr kumimoji="1" sz="2000">
                <a:solidFill>
                  <a:schemeClr val="tx1"/>
                </a:solidFill>
                <a:latin typeface="Calibri" charset="0"/>
                <a:ea typeface="宋体" charset="0"/>
              </a:defRPr>
            </a:lvl4pPr>
            <a:lvl5pPr>
              <a:defRPr kumimoji="1" sz="2000">
                <a:solidFill>
                  <a:schemeClr val="tx1"/>
                </a:solidFill>
                <a:latin typeface="Calibri" charset="0"/>
                <a:ea typeface="宋体" charset="0"/>
              </a:defRPr>
            </a:lvl5pPr>
            <a:lvl6pPr eaLnBrk="0" fontAlgn="base" hangingPunct="0">
              <a:spcAft>
                <a:spcPct val="0"/>
              </a:spcAft>
              <a:buFont typeface="Arial" charset="0"/>
              <a:buChar char="»"/>
              <a:defRPr kumimoji="1" sz="2000">
                <a:solidFill>
                  <a:schemeClr val="tx1"/>
                </a:solidFill>
                <a:latin typeface="Calibri" charset="0"/>
                <a:ea typeface="宋体" charset="0"/>
              </a:defRPr>
            </a:lvl6pPr>
            <a:lvl7pPr eaLnBrk="0" fontAlgn="base" hangingPunct="0">
              <a:spcAft>
                <a:spcPct val="0"/>
              </a:spcAft>
              <a:buFont typeface="Arial" charset="0"/>
              <a:buChar char="»"/>
              <a:defRPr kumimoji="1" sz="2000">
                <a:solidFill>
                  <a:schemeClr val="tx1"/>
                </a:solidFill>
                <a:latin typeface="Calibri" charset="0"/>
                <a:ea typeface="宋体" charset="0"/>
              </a:defRPr>
            </a:lvl7pPr>
            <a:lvl8pPr eaLnBrk="0" fontAlgn="base" hangingPunct="0">
              <a:spcAft>
                <a:spcPct val="0"/>
              </a:spcAft>
              <a:buFont typeface="Arial" charset="0"/>
              <a:buChar char="»"/>
              <a:defRPr kumimoji="1" sz="2000">
                <a:solidFill>
                  <a:schemeClr val="tx1"/>
                </a:solidFill>
                <a:latin typeface="Calibri" charset="0"/>
                <a:ea typeface="宋体" charset="0"/>
              </a:defRPr>
            </a:lvl8pPr>
            <a:lvl9pPr eaLnBrk="0" fontAlgn="base" hangingPunct="0">
              <a:spcAft>
                <a:spcPct val="0"/>
              </a:spcAft>
              <a:buFont typeface="Arial" charset="0"/>
              <a:buChar char="»"/>
              <a:defRPr kumimoji="1" sz="2000">
                <a:solidFill>
                  <a:schemeClr val="tx1"/>
                </a:solidFill>
                <a:latin typeface="Calibri" charset="0"/>
                <a:ea typeface="宋体" charset="0"/>
              </a:defRPr>
            </a:lvl9pPr>
          </a:lstStyle>
          <a:p>
            <a:pPr algn="ctr" eaLnBrk="1" hangingPunct="1">
              <a:defRPr/>
            </a:pPr>
            <a:r>
              <a:rPr lang="en-US" altLang="zh-CN" sz="1620" b="1" dirty="0">
                <a:solidFill>
                  <a:schemeClr val="bg1"/>
                </a:solidFill>
                <a:latin typeface="+mn-lt"/>
                <a:ea typeface="+mn-ea"/>
                <a:cs typeface="+mn-ea"/>
                <a:sym typeface="+mn-lt"/>
              </a:rPr>
              <a:t>2017</a:t>
            </a:r>
            <a:r>
              <a:rPr lang="zh-CN" altLang="en-US" sz="1620" b="1" dirty="0">
                <a:solidFill>
                  <a:schemeClr val="bg1"/>
                </a:solidFill>
                <a:latin typeface="+mn-lt"/>
                <a:ea typeface="+mn-ea"/>
                <a:cs typeface="+mn-ea"/>
                <a:sym typeface="+mn-lt"/>
              </a:rPr>
              <a:t>年江苏立项情况统计（按单位排名）</a:t>
            </a:r>
          </a:p>
          <a:p>
            <a:pPr algn="ctr" eaLnBrk="1" hangingPunct="1">
              <a:defRPr/>
            </a:pPr>
            <a:endParaRPr lang="zh-CN" altLang="en-US" sz="1620" b="1" dirty="0">
              <a:solidFill>
                <a:schemeClr val="bg1"/>
              </a:solidFill>
              <a:latin typeface="+mn-lt"/>
              <a:ea typeface="+mn-ea"/>
              <a:cs typeface="+mn-ea"/>
              <a:sym typeface="+mn-lt"/>
            </a:endParaRPr>
          </a:p>
        </p:txBody>
      </p:sp>
      <p:sp>
        <p:nvSpPr>
          <p:cNvPr id="9223" name="Rectangle 2"/>
          <p:cNvSpPr>
            <a:spLocks noChangeArrowheads="1"/>
          </p:cNvSpPr>
          <p:nvPr/>
        </p:nvSpPr>
        <p:spPr bwMode="auto">
          <a:xfrm>
            <a:off x="1764507" y="1450101"/>
            <a:ext cx="9019698"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zh-CN" altLang="en-US" sz="1620">
              <a:cs typeface="+mn-ea"/>
              <a:sym typeface="+mn-lt"/>
            </a:endParaRPr>
          </a:p>
        </p:txBody>
      </p:sp>
      <p:graphicFrame>
        <p:nvGraphicFramePr>
          <p:cNvPr id="20487" name="对象 2"/>
          <p:cNvGraphicFramePr>
            <a:graphicFrameLocks/>
          </p:cNvGraphicFramePr>
          <p:nvPr>
            <p:extLst/>
          </p:nvPr>
        </p:nvGraphicFramePr>
        <p:xfrm>
          <a:off x="1558766" y="1304779"/>
          <a:ext cx="5573555" cy="3417570"/>
        </p:xfrm>
        <a:graphic>
          <a:graphicData uri="http://schemas.openxmlformats.org/presentationml/2006/ole">
            <mc:AlternateContent xmlns:mc="http://schemas.openxmlformats.org/markup-compatibility/2006">
              <mc:Choice xmlns:v="urn:schemas-microsoft-com:vml" Requires="v">
                <p:oleObj spid="_x0000_s1044" name="图表" r:id="rId4" imgW="0" imgH="0" progId="Excel.Chart.8">
                  <p:embed/>
                </p:oleObj>
              </mc:Choice>
              <mc:Fallback>
                <p:oleObj name="图表" r:id="rId4" imgW="0" imgH="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24"/>
                      <a:stretch>
                        <a:fillRect/>
                      </a:stretch>
                    </p:blipFill>
                    <p:spPr bwMode="auto">
                      <a:xfrm>
                        <a:off x="1558766" y="1304779"/>
                        <a:ext cx="5573555" cy="341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044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F:\案例二\355\ornsoft\page_bg.jpg-id=8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47" b="15625"/>
          <a:stretch/>
        </p:blipFill>
        <p:spPr bwMode="auto">
          <a:xfrm>
            <a:off x="22473" y="274516"/>
            <a:ext cx="4837559" cy="4589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15532" y="194885"/>
            <a:ext cx="4736745" cy="439284"/>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宋体" charset="0"/>
                <a:cs typeface="宋体" charset="0"/>
              </a:defRPr>
            </a:lvl1pPr>
            <a:lvl2pPr>
              <a:defRPr kumimoji="1" sz="2800">
                <a:solidFill>
                  <a:schemeClr val="tx1"/>
                </a:solidFill>
                <a:latin typeface="Calibri" charset="0"/>
                <a:ea typeface="宋体" charset="0"/>
              </a:defRPr>
            </a:lvl2pPr>
            <a:lvl3pPr>
              <a:defRPr kumimoji="1" sz="2400">
                <a:solidFill>
                  <a:schemeClr val="tx1"/>
                </a:solidFill>
                <a:latin typeface="Calibri" charset="0"/>
                <a:ea typeface="宋体" charset="0"/>
              </a:defRPr>
            </a:lvl3pPr>
            <a:lvl4pPr>
              <a:defRPr kumimoji="1" sz="2000">
                <a:solidFill>
                  <a:schemeClr val="tx1"/>
                </a:solidFill>
                <a:latin typeface="Calibri" charset="0"/>
                <a:ea typeface="宋体" charset="0"/>
              </a:defRPr>
            </a:lvl4pPr>
            <a:lvl5pPr>
              <a:defRPr kumimoji="1" sz="2000">
                <a:solidFill>
                  <a:schemeClr val="tx1"/>
                </a:solidFill>
                <a:latin typeface="Calibri" charset="0"/>
                <a:ea typeface="宋体" charset="0"/>
              </a:defRPr>
            </a:lvl5pPr>
            <a:lvl6pPr eaLnBrk="0" fontAlgn="base" hangingPunct="0">
              <a:spcAft>
                <a:spcPct val="0"/>
              </a:spcAft>
              <a:buFont typeface="Arial" charset="0"/>
              <a:buChar char="»"/>
              <a:defRPr kumimoji="1" sz="2000">
                <a:solidFill>
                  <a:schemeClr val="tx1"/>
                </a:solidFill>
                <a:latin typeface="Calibri" charset="0"/>
                <a:ea typeface="宋体" charset="0"/>
              </a:defRPr>
            </a:lvl6pPr>
            <a:lvl7pPr eaLnBrk="0" fontAlgn="base" hangingPunct="0">
              <a:spcAft>
                <a:spcPct val="0"/>
              </a:spcAft>
              <a:buFont typeface="Arial" charset="0"/>
              <a:buChar char="»"/>
              <a:defRPr kumimoji="1" sz="2000">
                <a:solidFill>
                  <a:schemeClr val="tx1"/>
                </a:solidFill>
                <a:latin typeface="Calibri" charset="0"/>
                <a:ea typeface="宋体" charset="0"/>
              </a:defRPr>
            </a:lvl7pPr>
            <a:lvl8pPr eaLnBrk="0" fontAlgn="base" hangingPunct="0">
              <a:spcAft>
                <a:spcPct val="0"/>
              </a:spcAft>
              <a:buFont typeface="Arial" charset="0"/>
              <a:buChar char="»"/>
              <a:defRPr kumimoji="1" sz="2000">
                <a:solidFill>
                  <a:schemeClr val="tx1"/>
                </a:solidFill>
                <a:latin typeface="Calibri" charset="0"/>
                <a:ea typeface="宋体" charset="0"/>
              </a:defRPr>
            </a:lvl8pPr>
            <a:lvl9pPr eaLnBrk="0" fontAlgn="base" hangingPunct="0">
              <a:spcAft>
                <a:spcPct val="0"/>
              </a:spcAft>
              <a:buFont typeface="Arial" charset="0"/>
              <a:buChar char="»"/>
              <a:defRPr kumimoji="1" sz="2000">
                <a:solidFill>
                  <a:schemeClr val="tx1"/>
                </a:solidFill>
                <a:latin typeface="Calibri" charset="0"/>
                <a:ea typeface="宋体" charset="0"/>
              </a:defRPr>
            </a:lvl9pPr>
          </a:lstStyle>
          <a:p>
            <a:pPr algn="ctr" eaLnBrk="1" hangingPunct="1">
              <a:lnSpc>
                <a:spcPct val="200000"/>
              </a:lnSpc>
              <a:defRPr/>
            </a:pPr>
            <a:r>
              <a:rPr lang="en-US" altLang="zh-CN" sz="1620" b="1" dirty="0">
                <a:solidFill>
                  <a:schemeClr val="bg1"/>
                </a:solidFill>
                <a:latin typeface="+mn-lt"/>
                <a:ea typeface="+mn-ea"/>
                <a:cs typeface="+mn-ea"/>
                <a:sym typeface="+mn-lt"/>
              </a:rPr>
              <a:t>2017</a:t>
            </a:r>
            <a:r>
              <a:rPr lang="zh-CN" altLang="en-US" sz="1620" b="1" dirty="0">
                <a:solidFill>
                  <a:schemeClr val="bg1"/>
                </a:solidFill>
                <a:latin typeface="+mn-lt"/>
                <a:ea typeface="+mn-ea"/>
                <a:cs typeface="+mn-ea"/>
                <a:sym typeface="+mn-lt"/>
              </a:rPr>
              <a:t>年江苏立项情况统计（按学科排名）</a:t>
            </a:r>
          </a:p>
          <a:p>
            <a:pPr algn="ctr" eaLnBrk="1" hangingPunct="1">
              <a:defRPr/>
            </a:pPr>
            <a:endParaRPr lang="zh-CN" altLang="en-US" sz="1620" b="1" dirty="0">
              <a:solidFill>
                <a:schemeClr val="bg1"/>
              </a:solidFill>
              <a:latin typeface="+mn-lt"/>
              <a:ea typeface="+mn-ea"/>
              <a:cs typeface="+mn-ea"/>
              <a:sym typeface="+mn-lt"/>
            </a:endParaRPr>
          </a:p>
        </p:txBody>
      </p:sp>
      <p:sp>
        <p:nvSpPr>
          <p:cNvPr id="10247" name="Rectangle 2"/>
          <p:cNvSpPr>
            <a:spLocks noChangeArrowheads="1"/>
          </p:cNvSpPr>
          <p:nvPr/>
        </p:nvSpPr>
        <p:spPr bwMode="auto">
          <a:xfrm>
            <a:off x="1764507" y="1450101"/>
            <a:ext cx="9019698"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zh-CN" altLang="en-US" sz="1620">
              <a:cs typeface="+mn-ea"/>
              <a:sym typeface="+mn-lt"/>
            </a:endParaRPr>
          </a:p>
        </p:txBody>
      </p:sp>
      <p:sp>
        <p:nvSpPr>
          <p:cNvPr id="10248" name="Rectangle 2"/>
          <p:cNvSpPr>
            <a:spLocks noChangeArrowheads="1"/>
          </p:cNvSpPr>
          <p:nvPr/>
        </p:nvSpPr>
        <p:spPr bwMode="auto">
          <a:xfrm flipV="1">
            <a:off x="2643188" y="-883048"/>
            <a:ext cx="6206490"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zh-CN" altLang="en-US" sz="1620">
              <a:cs typeface="+mn-ea"/>
              <a:sym typeface="+mn-lt"/>
            </a:endParaRPr>
          </a:p>
        </p:txBody>
      </p:sp>
      <p:graphicFrame>
        <p:nvGraphicFramePr>
          <p:cNvPr id="21512" name="对象 4"/>
          <p:cNvGraphicFramePr>
            <a:graphicFrameLocks/>
          </p:cNvGraphicFramePr>
          <p:nvPr>
            <p:extLst/>
          </p:nvPr>
        </p:nvGraphicFramePr>
        <p:xfrm>
          <a:off x="2643189" y="1052574"/>
          <a:ext cx="3761129" cy="3921383"/>
        </p:xfrm>
        <a:graphic>
          <a:graphicData uri="http://schemas.openxmlformats.org/presentationml/2006/ole">
            <mc:AlternateContent xmlns:mc="http://schemas.openxmlformats.org/markup-compatibility/2006">
              <mc:Choice xmlns:v="urn:schemas-microsoft-com:vml" Requires="v">
                <p:oleObj spid="_x0000_s2068" name="图表" r:id="rId4" imgW="5219700" imgH="6019800" progId="Excel.Chart.8">
                  <p:embed/>
                </p:oleObj>
              </mc:Choice>
              <mc:Fallback>
                <p:oleObj name="图表" r:id="rId4" imgW="5219700" imgH="601980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9" y="1052574"/>
                        <a:ext cx="3761129" cy="392138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41890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nvPr>
        </p:nvGraphicFramePr>
        <p:xfrm>
          <a:off x="0" y="1057275"/>
          <a:ext cx="9144000" cy="3951619"/>
        </p:xfrm>
        <a:graphic>
          <a:graphicData uri="http://schemas.openxmlformats.org/drawingml/2006/table">
            <a:tbl>
              <a:tblPr firstRow="1" bandRow="1">
                <a:tableStyleId>{5C22544A-7EE6-4342-B048-85BDC9FD1C3A}</a:tableStyleId>
              </a:tblPr>
              <a:tblGrid>
                <a:gridCol w="931332">
                  <a:extLst>
                    <a:ext uri="{9D8B030D-6E8A-4147-A177-3AD203B41FA5}">
                      <a16:colId xmlns:a16="http://schemas.microsoft.com/office/drawing/2014/main" xmlns="" val="20000"/>
                    </a:ext>
                  </a:extLst>
                </a:gridCol>
                <a:gridCol w="1045748">
                  <a:extLst>
                    <a:ext uri="{9D8B030D-6E8A-4147-A177-3AD203B41FA5}">
                      <a16:colId xmlns:a16="http://schemas.microsoft.com/office/drawing/2014/main" xmlns="" val="20001"/>
                    </a:ext>
                  </a:extLst>
                </a:gridCol>
                <a:gridCol w="1045090">
                  <a:extLst>
                    <a:ext uri="{9D8B030D-6E8A-4147-A177-3AD203B41FA5}">
                      <a16:colId xmlns:a16="http://schemas.microsoft.com/office/drawing/2014/main" xmlns="" val="20002"/>
                    </a:ext>
                  </a:extLst>
                </a:gridCol>
                <a:gridCol w="6121830">
                  <a:extLst>
                    <a:ext uri="{9D8B030D-6E8A-4147-A177-3AD203B41FA5}">
                      <a16:colId xmlns:a16="http://schemas.microsoft.com/office/drawing/2014/main" xmlns="" val="20003"/>
                    </a:ext>
                  </a:extLst>
                </a:gridCol>
              </a:tblGrid>
              <a:tr h="470903">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altLang="en-US" sz="1300" b="1" i="0" u="none" strike="noStrike" cap="none" normalizeH="0" baseline="0" dirty="0">
                          <a:ln>
                            <a:noFill/>
                          </a:ln>
                          <a:solidFill>
                            <a:srgbClr val="FFFFFF"/>
                          </a:solidFill>
                          <a:effectLst/>
                          <a:latin typeface="+mn-lt"/>
                          <a:ea typeface="+mn-ea"/>
                          <a:cs typeface="+mn-ea"/>
                          <a:sym typeface="+mn-lt"/>
                        </a:rPr>
                        <a:t>年度</a:t>
                      </a:r>
                    </a:p>
                  </a:txBody>
                  <a:tcPr marL="82295" marR="82295" marT="41141" marB="41141" anchor="ctr" horzOverflow="overflow">
                    <a:solidFill>
                      <a:srgbClr val="0070C0"/>
                    </a:solid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altLang="en-US" sz="1300" b="1" i="0" u="none" strike="noStrike" cap="none" normalizeH="0" baseline="0" dirty="0">
                          <a:ln>
                            <a:noFill/>
                          </a:ln>
                          <a:solidFill>
                            <a:srgbClr val="FFFFFF"/>
                          </a:solidFill>
                          <a:effectLst/>
                          <a:latin typeface="+mn-lt"/>
                          <a:ea typeface="+mn-ea"/>
                          <a:cs typeface="+mn-ea"/>
                          <a:sym typeface="+mn-lt"/>
                        </a:rPr>
                        <a:t>立项数量</a:t>
                      </a:r>
                    </a:p>
                  </a:txBody>
                  <a:tcPr marL="82295" marR="82295" marT="41141" marB="41141" anchor="ctr" horzOverflow="overflow">
                    <a:solidFill>
                      <a:srgbClr val="0070C0"/>
                    </a:solid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altLang="en-US" sz="1300" b="1" i="0" u="none" strike="noStrike" cap="none" normalizeH="0" baseline="0" dirty="0">
                          <a:ln>
                            <a:noFill/>
                          </a:ln>
                          <a:solidFill>
                            <a:srgbClr val="FFFFFF"/>
                          </a:solidFill>
                          <a:effectLst/>
                          <a:latin typeface="+mn-lt"/>
                          <a:ea typeface="+mn-ea"/>
                          <a:cs typeface="+mn-ea"/>
                          <a:sym typeface="+mn-lt"/>
                        </a:rPr>
                        <a:t>资助经费（万元）</a:t>
                      </a:r>
                    </a:p>
                  </a:txBody>
                  <a:tcPr marL="82295" marR="82295" marT="41141" marB="41141" anchor="ctr" horzOverflow="overflow">
                    <a:solidFill>
                      <a:srgbClr val="0070C0"/>
                    </a:solidFill>
                  </a:tcPr>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zh-CN" altLang="en-US" sz="1300" b="1" i="0" u="none" strike="noStrike" cap="none" normalizeH="0" baseline="0" dirty="0">
                          <a:ln>
                            <a:noFill/>
                          </a:ln>
                          <a:solidFill>
                            <a:srgbClr val="FFFFFF"/>
                          </a:solidFill>
                          <a:effectLst/>
                          <a:latin typeface="+mn-lt"/>
                          <a:ea typeface="+mn-ea"/>
                          <a:cs typeface="+mn-ea"/>
                          <a:sym typeface="+mn-lt"/>
                        </a:rPr>
                        <a:t>具体情况</a:t>
                      </a:r>
                    </a:p>
                  </a:txBody>
                  <a:tcPr marL="82295" marR="82295" marT="41141" marB="41141" anchor="ctr" horzOverflow="overflow">
                    <a:solidFill>
                      <a:srgbClr val="0070C0"/>
                    </a:solidFill>
                  </a:tcPr>
                </a:tc>
                <a:extLst>
                  <a:ext uri="{0D108BD9-81ED-4DB2-BD59-A6C34878D82A}">
                    <a16:rowId xmlns:a16="http://schemas.microsoft.com/office/drawing/2014/main" xmlns="" val="10000"/>
                  </a:ext>
                </a:extLst>
              </a:tr>
              <a:tr h="411890">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2011</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264</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5308</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重大</a:t>
                      </a:r>
                      <a:r>
                        <a:rPr kumimoji="0" lang="en-US" altLang="zh-CN" sz="1300" b="0" i="0" u="none" strike="noStrike" cap="none" normalizeH="0" baseline="0" dirty="0">
                          <a:ln>
                            <a:noFill/>
                          </a:ln>
                          <a:solidFill>
                            <a:srgbClr val="000000"/>
                          </a:solidFill>
                          <a:effectLst/>
                          <a:latin typeface="+mn-lt"/>
                          <a:ea typeface="+mn-ea"/>
                          <a:cs typeface="+mn-ea"/>
                          <a:sym typeface="+mn-lt"/>
                        </a:rPr>
                        <a:t>21</a:t>
                      </a:r>
                      <a:r>
                        <a:rPr kumimoji="0" lang="zh-CN" altLang="en-US" sz="1300" b="0" i="0" u="none" strike="noStrike" cap="none" normalizeH="0" baseline="0" dirty="0">
                          <a:ln>
                            <a:noFill/>
                          </a:ln>
                          <a:solidFill>
                            <a:srgbClr val="000000"/>
                          </a:solidFill>
                          <a:effectLst/>
                          <a:latin typeface="+mn-lt"/>
                          <a:ea typeface="+mn-ea"/>
                          <a:cs typeface="+mn-ea"/>
                          <a:sym typeface="+mn-lt"/>
                        </a:rPr>
                        <a:t>；重点</a:t>
                      </a:r>
                      <a:r>
                        <a:rPr kumimoji="0" lang="en-US" altLang="zh-CN" sz="1300" b="0" i="0" u="none" strike="noStrike" cap="none" normalizeH="0" baseline="0" dirty="0">
                          <a:ln>
                            <a:noFill/>
                          </a:ln>
                          <a:solidFill>
                            <a:srgbClr val="000000"/>
                          </a:solidFill>
                          <a:effectLst/>
                          <a:latin typeface="+mn-lt"/>
                          <a:ea typeface="+mn-ea"/>
                          <a:cs typeface="+mn-ea"/>
                          <a:sym typeface="+mn-lt"/>
                        </a:rPr>
                        <a:t>22</a:t>
                      </a:r>
                      <a:r>
                        <a:rPr kumimoji="0" lang="zh-CN" altLang="en-US" sz="1300" b="0" i="0" u="none" strike="noStrike" cap="none" normalizeH="0" baseline="0" dirty="0">
                          <a:ln>
                            <a:noFill/>
                          </a:ln>
                          <a:solidFill>
                            <a:srgbClr val="000000"/>
                          </a:solidFill>
                          <a:effectLst/>
                          <a:latin typeface="+mn-lt"/>
                          <a:ea typeface="+mn-ea"/>
                          <a:cs typeface="+mn-ea"/>
                          <a:sym typeface="+mn-lt"/>
                        </a:rPr>
                        <a:t>；青年</a:t>
                      </a:r>
                      <a:r>
                        <a:rPr kumimoji="0" lang="en-US" altLang="zh-CN" sz="1300" b="0" i="0" u="none" strike="noStrike" cap="none" normalizeH="0" baseline="0" dirty="0">
                          <a:ln>
                            <a:noFill/>
                          </a:ln>
                          <a:solidFill>
                            <a:srgbClr val="000000"/>
                          </a:solidFill>
                          <a:effectLst/>
                          <a:latin typeface="+mn-lt"/>
                          <a:ea typeface="+mn-ea"/>
                          <a:cs typeface="+mn-ea"/>
                          <a:sym typeface="+mn-lt"/>
                        </a:rPr>
                        <a:t>71</a:t>
                      </a:r>
                      <a:r>
                        <a:rPr kumimoji="0" lang="zh-CN" altLang="en-US" sz="1300" b="0" i="0" u="none" strike="noStrike" cap="none" normalizeH="0" baseline="0" dirty="0">
                          <a:ln>
                            <a:noFill/>
                          </a:ln>
                          <a:solidFill>
                            <a:srgbClr val="000000"/>
                          </a:solidFill>
                          <a:effectLst/>
                          <a:latin typeface="+mn-lt"/>
                          <a:ea typeface="+mn-ea"/>
                          <a:cs typeface="+mn-ea"/>
                          <a:sym typeface="+mn-lt"/>
                        </a:rPr>
                        <a:t>；一般</a:t>
                      </a:r>
                      <a:r>
                        <a:rPr kumimoji="0" lang="en-US" altLang="zh-CN" sz="1300" b="0" i="0" u="none" strike="noStrike" cap="none" normalizeH="0" baseline="0" dirty="0">
                          <a:ln>
                            <a:noFill/>
                          </a:ln>
                          <a:solidFill>
                            <a:srgbClr val="000000"/>
                          </a:solidFill>
                          <a:effectLst/>
                          <a:latin typeface="+mn-lt"/>
                          <a:ea typeface="+mn-ea"/>
                          <a:cs typeface="+mn-ea"/>
                          <a:sym typeface="+mn-lt"/>
                        </a:rPr>
                        <a:t>115</a:t>
                      </a:r>
                      <a:r>
                        <a:rPr kumimoji="0" lang="zh-CN" altLang="en-US" sz="1300" b="0" i="0" u="none" strike="noStrike" cap="none" normalizeH="0" baseline="0" dirty="0">
                          <a:ln>
                            <a:noFill/>
                          </a:ln>
                          <a:solidFill>
                            <a:srgbClr val="000000"/>
                          </a:solidFill>
                          <a:effectLst/>
                          <a:latin typeface="+mn-lt"/>
                          <a:ea typeface="+mn-ea"/>
                          <a:cs typeface="+mn-ea"/>
                          <a:sym typeface="+mn-lt"/>
                        </a:rPr>
                        <a:t>；后期</a:t>
                      </a:r>
                      <a:r>
                        <a:rPr kumimoji="0" lang="en-US" altLang="zh-CN" sz="1300" b="0" i="0" u="none" strike="noStrike" cap="none" normalizeH="0" baseline="0" dirty="0">
                          <a:ln>
                            <a:noFill/>
                          </a:ln>
                          <a:solidFill>
                            <a:srgbClr val="000000"/>
                          </a:solidFill>
                          <a:effectLst/>
                          <a:latin typeface="+mn-lt"/>
                          <a:ea typeface="+mn-ea"/>
                          <a:cs typeface="+mn-ea"/>
                          <a:sym typeface="+mn-lt"/>
                        </a:rPr>
                        <a:t>28</a:t>
                      </a:r>
                      <a:r>
                        <a:rPr kumimoji="0" lang="zh-CN" altLang="en-US" sz="1300" b="0" i="0" u="none" strike="noStrike" cap="none" normalizeH="0" baseline="0" dirty="0">
                          <a:ln>
                            <a:noFill/>
                          </a:ln>
                          <a:solidFill>
                            <a:srgbClr val="000000"/>
                          </a:solidFill>
                          <a:effectLst/>
                          <a:latin typeface="+mn-lt"/>
                          <a:ea typeface="+mn-ea"/>
                          <a:cs typeface="+mn-ea"/>
                          <a:sym typeface="+mn-lt"/>
                        </a:rPr>
                        <a:t>；文库</a:t>
                      </a:r>
                      <a:r>
                        <a:rPr kumimoji="0" lang="en-US" altLang="zh-CN" sz="1300" b="0" i="0" u="none" strike="noStrike" cap="none" normalizeH="0" baseline="0" dirty="0">
                          <a:ln>
                            <a:noFill/>
                          </a:ln>
                          <a:solidFill>
                            <a:srgbClr val="000000"/>
                          </a:solidFill>
                          <a:effectLst/>
                          <a:latin typeface="+mn-lt"/>
                          <a:ea typeface="+mn-ea"/>
                          <a:cs typeface="+mn-ea"/>
                          <a:sym typeface="+mn-lt"/>
                        </a:rPr>
                        <a:t>7</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extLst>
                  <a:ext uri="{0D108BD9-81ED-4DB2-BD59-A6C34878D82A}">
                    <a16:rowId xmlns:a16="http://schemas.microsoft.com/office/drawing/2014/main" xmlns="" val="10001"/>
                  </a:ext>
                </a:extLst>
              </a:tr>
              <a:tr h="411890">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2012</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251</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5148</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重大</a:t>
                      </a:r>
                      <a:r>
                        <a:rPr kumimoji="0" lang="en-US" altLang="zh-CN" sz="1300" b="0" i="0" u="none" strike="noStrike" cap="none" normalizeH="0" baseline="0" dirty="0">
                          <a:ln>
                            <a:noFill/>
                          </a:ln>
                          <a:solidFill>
                            <a:srgbClr val="000000"/>
                          </a:solidFill>
                          <a:effectLst/>
                          <a:latin typeface="+mn-lt"/>
                          <a:ea typeface="+mn-ea"/>
                          <a:cs typeface="+mn-ea"/>
                          <a:sym typeface="+mn-lt"/>
                        </a:rPr>
                        <a:t>17</a:t>
                      </a:r>
                      <a:r>
                        <a:rPr kumimoji="0" lang="zh-CN" altLang="en-US" sz="1300" b="0" i="0" u="none" strike="noStrike" cap="none" normalizeH="0" baseline="0" dirty="0">
                          <a:ln>
                            <a:noFill/>
                          </a:ln>
                          <a:solidFill>
                            <a:srgbClr val="000000"/>
                          </a:solidFill>
                          <a:effectLst/>
                          <a:latin typeface="+mn-lt"/>
                          <a:ea typeface="+mn-ea"/>
                          <a:cs typeface="+mn-ea"/>
                          <a:sym typeface="+mn-lt"/>
                        </a:rPr>
                        <a:t>；重点</a:t>
                      </a:r>
                      <a:r>
                        <a:rPr kumimoji="0" lang="en-US" altLang="zh-CN" sz="1300" b="0" i="0" u="none" strike="noStrike" cap="none" normalizeH="0" baseline="0" dirty="0">
                          <a:ln>
                            <a:noFill/>
                          </a:ln>
                          <a:solidFill>
                            <a:srgbClr val="000000"/>
                          </a:solidFill>
                          <a:effectLst/>
                          <a:latin typeface="+mn-lt"/>
                          <a:ea typeface="+mn-ea"/>
                          <a:cs typeface="+mn-ea"/>
                          <a:sym typeface="+mn-lt"/>
                        </a:rPr>
                        <a:t>21</a:t>
                      </a:r>
                      <a:r>
                        <a:rPr kumimoji="0" lang="zh-CN" altLang="en-US" sz="1300" b="0" i="0" u="none" strike="noStrike" cap="none" normalizeH="0" baseline="0" dirty="0">
                          <a:ln>
                            <a:noFill/>
                          </a:ln>
                          <a:solidFill>
                            <a:srgbClr val="000000"/>
                          </a:solidFill>
                          <a:effectLst/>
                          <a:latin typeface="+mn-lt"/>
                          <a:ea typeface="+mn-ea"/>
                          <a:cs typeface="+mn-ea"/>
                          <a:sym typeface="+mn-lt"/>
                        </a:rPr>
                        <a:t>；青年</a:t>
                      </a:r>
                      <a:r>
                        <a:rPr kumimoji="0" lang="en-US" altLang="zh-CN" sz="1300" b="0" i="0" u="none" strike="noStrike" cap="none" normalizeH="0" baseline="0" dirty="0">
                          <a:ln>
                            <a:noFill/>
                          </a:ln>
                          <a:solidFill>
                            <a:srgbClr val="000000"/>
                          </a:solidFill>
                          <a:effectLst/>
                          <a:latin typeface="+mn-lt"/>
                          <a:ea typeface="+mn-ea"/>
                          <a:cs typeface="+mn-ea"/>
                          <a:sym typeface="+mn-lt"/>
                        </a:rPr>
                        <a:t>65</a:t>
                      </a:r>
                      <a:r>
                        <a:rPr kumimoji="0" lang="zh-CN" altLang="en-US" sz="1300" b="0" i="0" u="none" strike="noStrike" cap="none" normalizeH="0" baseline="0" dirty="0">
                          <a:ln>
                            <a:noFill/>
                          </a:ln>
                          <a:solidFill>
                            <a:srgbClr val="000000"/>
                          </a:solidFill>
                          <a:effectLst/>
                          <a:latin typeface="+mn-lt"/>
                          <a:ea typeface="+mn-ea"/>
                          <a:cs typeface="+mn-ea"/>
                          <a:sym typeface="+mn-lt"/>
                        </a:rPr>
                        <a:t>；一般</a:t>
                      </a:r>
                      <a:r>
                        <a:rPr kumimoji="0" lang="en-US" altLang="zh-CN" sz="1300" b="0" i="0" u="none" strike="noStrike" cap="none" normalizeH="0" baseline="0" dirty="0">
                          <a:ln>
                            <a:noFill/>
                          </a:ln>
                          <a:solidFill>
                            <a:srgbClr val="000000"/>
                          </a:solidFill>
                          <a:effectLst/>
                          <a:latin typeface="+mn-lt"/>
                          <a:ea typeface="+mn-ea"/>
                          <a:cs typeface="+mn-ea"/>
                          <a:sym typeface="+mn-lt"/>
                        </a:rPr>
                        <a:t>124</a:t>
                      </a:r>
                      <a:r>
                        <a:rPr kumimoji="0" lang="zh-CN" altLang="en-US" sz="1300" b="0" i="0" u="none" strike="noStrike" cap="none" normalizeH="0" baseline="0" dirty="0">
                          <a:ln>
                            <a:noFill/>
                          </a:ln>
                          <a:solidFill>
                            <a:srgbClr val="000000"/>
                          </a:solidFill>
                          <a:effectLst/>
                          <a:latin typeface="+mn-lt"/>
                          <a:ea typeface="+mn-ea"/>
                          <a:cs typeface="+mn-ea"/>
                          <a:sym typeface="+mn-lt"/>
                        </a:rPr>
                        <a:t>；后期</a:t>
                      </a:r>
                      <a:r>
                        <a:rPr kumimoji="0" lang="en-US" altLang="zh-CN" sz="1300" b="0" i="0" u="none" strike="noStrike" cap="none" normalizeH="0" baseline="0" dirty="0">
                          <a:ln>
                            <a:noFill/>
                          </a:ln>
                          <a:solidFill>
                            <a:srgbClr val="000000"/>
                          </a:solidFill>
                          <a:effectLst/>
                          <a:latin typeface="+mn-lt"/>
                          <a:ea typeface="+mn-ea"/>
                          <a:cs typeface="+mn-ea"/>
                          <a:sym typeface="+mn-lt"/>
                        </a:rPr>
                        <a:t>17</a:t>
                      </a:r>
                      <a:r>
                        <a:rPr kumimoji="0" lang="zh-CN" altLang="en-US" sz="1300" b="0" i="0" u="none" strike="noStrike" cap="none" normalizeH="0" baseline="0" dirty="0">
                          <a:ln>
                            <a:noFill/>
                          </a:ln>
                          <a:solidFill>
                            <a:srgbClr val="000000"/>
                          </a:solidFill>
                          <a:effectLst/>
                          <a:latin typeface="+mn-lt"/>
                          <a:ea typeface="+mn-ea"/>
                          <a:cs typeface="+mn-ea"/>
                          <a:sym typeface="+mn-lt"/>
                        </a:rPr>
                        <a:t>；文库</a:t>
                      </a:r>
                      <a:r>
                        <a:rPr kumimoji="0" lang="en-US" altLang="zh-CN" sz="1300" b="0" i="0" u="none" strike="noStrike" cap="none" normalizeH="0" baseline="0" dirty="0">
                          <a:ln>
                            <a:noFill/>
                          </a:ln>
                          <a:solidFill>
                            <a:srgbClr val="000000"/>
                          </a:solidFill>
                          <a:effectLst/>
                          <a:latin typeface="+mn-lt"/>
                          <a:ea typeface="+mn-ea"/>
                          <a:cs typeface="+mn-ea"/>
                          <a:sym typeface="+mn-lt"/>
                        </a:rPr>
                        <a:t>5</a:t>
                      </a:r>
                      <a:r>
                        <a:rPr kumimoji="0" lang="zh-CN" altLang="en-US" sz="1300" b="0" i="0" u="none" strike="noStrike" cap="none" normalizeH="0" baseline="0" dirty="0">
                          <a:ln>
                            <a:noFill/>
                          </a:ln>
                          <a:solidFill>
                            <a:srgbClr val="000000"/>
                          </a:solidFill>
                          <a:effectLst/>
                          <a:latin typeface="+mn-lt"/>
                          <a:ea typeface="+mn-ea"/>
                          <a:cs typeface="+mn-ea"/>
                          <a:sym typeface="+mn-lt"/>
                        </a:rPr>
                        <a:t>；外译</a:t>
                      </a:r>
                      <a:r>
                        <a:rPr kumimoji="0" lang="en-US" altLang="zh-CN" sz="1300" b="0" i="0" u="none" strike="noStrike" cap="none" normalizeH="0" baseline="0" dirty="0">
                          <a:ln>
                            <a:noFill/>
                          </a:ln>
                          <a:solidFill>
                            <a:srgbClr val="000000"/>
                          </a:solidFill>
                          <a:effectLst/>
                          <a:latin typeface="+mn-lt"/>
                          <a:ea typeface="+mn-ea"/>
                          <a:cs typeface="+mn-ea"/>
                          <a:sym typeface="+mn-lt"/>
                        </a:rPr>
                        <a:t>2</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extLst>
                  <a:ext uri="{0D108BD9-81ED-4DB2-BD59-A6C34878D82A}">
                    <a16:rowId xmlns:a16="http://schemas.microsoft.com/office/drawing/2014/main" xmlns="" val="10002"/>
                  </a:ext>
                </a:extLst>
              </a:tr>
              <a:tr h="411890">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2013</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304</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6382</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重大</a:t>
                      </a:r>
                      <a:r>
                        <a:rPr kumimoji="0" lang="en-US" altLang="zh-CN" sz="1300" b="0" i="0" u="none" strike="noStrike" cap="none" normalizeH="0" baseline="0" dirty="0">
                          <a:ln>
                            <a:noFill/>
                          </a:ln>
                          <a:solidFill>
                            <a:srgbClr val="000000"/>
                          </a:solidFill>
                          <a:effectLst/>
                          <a:latin typeface="+mn-lt"/>
                          <a:ea typeface="+mn-ea"/>
                          <a:cs typeface="+mn-ea"/>
                          <a:sym typeface="+mn-lt"/>
                        </a:rPr>
                        <a:t>11</a:t>
                      </a:r>
                      <a:r>
                        <a:rPr kumimoji="0" lang="zh-CN" altLang="en-US" sz="1300" b="0" i="0" u="none" strike="noStrike" cap="none" normalizeH="0" baseline="0" dirty="0">
                          <a:ln>
                            <a:noFill/>
                          </a:ln>
                          <a:solidFill>
                            <a:srgbClr val="000000"/>
                          </a:solidFill>
                          <a:effectLst/>
                          <a:latin typeface="+mn-lt"/>
                          <a:ea typeface="+mn-ea"/>
                          <a:cs typeface="+mn-ea"/>
                          <a:sym typeface="+mn-lt"/>
                        </a:rPr>
                        <a:t>；重点</a:t>
                      </a:r>
                      <a:r>
                        <a:rPr kumimoji="0" lang="en-US" altLang="zh-CN" sz="1300" b="0" i="0" u="none" strike="noStrike" cap="none" normalizeH="0" baseline="0" dirty="0">
                          <a:ln>
                            <a:noFill/>
                          </a:ln>
                          <a:solidFill>
                            <a:srgbClr val="000000"/>
                          </a:solidFill>
                          <a:effectLst/>
                          <a:latin typeface="+mn-lt"/>
                          <a:ea typeface="+mn-ea"/>
                          <a:cs typeface="+mn-ea"/>
                          <a:sym typeface="+mn-lt"/>
                        </a:rPr>
                        <a:t>23</a:t>
                      </a:r>
                      <a:r>
                        <a:rPr kumimoji="0" lang="zh-CN" altLang="en-US" sz="1300" b="0" i="0" u="none" strike="noStrike" cap="none" normalizeH="0" baseline="0" dirty="0">
                          <a:ln>
                            <a:noFill/>
                          </a:ln>
                          <a:solidFill>
                            <a:srgbClr val="000000"/>
                          </a:solidFill>
                          <a:effectLst/>
                          <a:latin typeface="+mn-lt"/>
                          <a:ea typeface="+mn-ea"/>
                          <a:cs typeface="+mn-ea"/>
                          <a:sym typeface="+mn-lt"/>
                        </a:rPr>
                        <a:t>；青年</a:t>
                      </a:r>
                      <a:r>
                        <a:rPr kumimoji="0" lang="en-US" altLang="zh-CN" sz="1300" b="0" i="0" u="none" strike="noStrike" cap="none" normalizeH="0" baseline="0" dirty="0">
                          <a:ln>
                            <a:noFill/>
                          </a:ln>
                          <a:solidFill>
                            <a:srgbClr val="000000"/>
                          </a:solidFill>
                          <a:effectLst/>
                          <a:latin typeface="+mn-lt"/>
                          <a:ea typeface="+mn-ea"/>
                          <a:cs typeface="+mn-ea"/>
                          <a:sym typeface="+mn-lt"/>
                        </a:rPr>
                        <a:t>97</a:t>
                      </a:r>
                      <a:r>
                        <a:rPr kumimoji="0" lang="zh-CN" altLang="en-US" sz="1300" b="0" i="0" u="none" strike="noStrike" cap="none" normalizeH="0" baseline="0" dirty="0">
                          <a:ln>
                            <a:noFill/>
                          </a:ln>
                          <a:solidFill>
                            <a:srgbClr val="000000"/>
                          </a:solidFill>
                          <a:effectLst/>
                          <a:latin typeface="+mn-lt"/>
                          <a:ea typeface="+mn-ea"/>
                          <a:cs typeface="+mn-ea"/>
                          <a:sym typeface="+mn-lt"/>
                        </a:rPr>
                        <a:t>；一般</a:t>
                      </a:r>
                      <a:r>
                        <a:rPr kumimoji="0" lang="en-US" altLang="zh-CN" sz="1300" b="0" i="0" u="none" strike="noStrike" cap="none" normalizeH="0" baseline="0" dirty="0">
                          <a:ln>
                            <a:noFill/>
                          </a:ln>
                          <a:solidFill>
                            <a:srgbClr val="000000"/>
                          </a:solidFill>
                          <a:effectLst/>
                          <a:latin typeface="+mn-lt"/>
                          <a:ea typeface="+mn-ea"/>
                          <a:cs typeface="+mn-ea"/>
                          <a:sym typeface="+mn-lt"/>
                        </a:rPr>
                        <a:t>146</a:t>
                      </a:r>
                      <a:r>
                        <a:rPr kumimoji="0" lang="zh-CN" altLang="en-US" sz="1300" b="0" i="0" u="none" strike="noStrike" cap="none" normalizeH="0" baseline="0" dirty="0">
                          <a:ln>
                            <a:noFill/>
                          </a:ln>
                          <a:solidFill>
                            <a:srgbClr val="000000"/>
                          </a:solidFill>
                          <a:effectLst/>
                          <a:latin typeface="+mn-lt"/>
                          <a:ea typeface="+mn-ea"/>
                          <a:cs typeface="+mn-ea"/>
                          <a:sym typeface="+mn-lt"/>
                        </a:rPr>
                        <a:t>；后期</a:t>
                      </a:r>
                      <a:r>
                        <a:rPr kumimoji="0" lang="en-US" altLang="zh-CN" sz="1300" b="0" i="0" u="none" strike="noStrike" cap="none" normalizeH="0" baseline="0" dirty="0">
                          <a:ln>
                            <a:noFill/>
                          </a:ln>
                          <a:solidFill>
                            <a:srgbClr val="000000"/>
                          </a:solidFill>
                          <a:effectLst/>
                          <a:latin typeface="+mn-lt"/>
                          <a:ea typeface="+mn-ea"/>
                          <a:cs typeface="+mn-ea"/>
                          <a:sym typeface="+mn-lt"/>
                        </a:rPr>
                        <a:t>21</a:t>
                      </a:r>
                      <a:r>
                        <a:rPr kumimoji="0" lang="zh-CN" altLang="en-US" sz="1300" b="0" i="0" u="none" strike="noStrike" cap="none" normalizeH="0" baseline="0" dirty="0">
                          <a:ln>
                            <a:noFill/>
                          </a:ln>
                          <a:solidFill>
                            <a:srgbClr val="000000"/>
                          </a:solidFill>
                          <a:effectLst/>
                          <a:latin typeface="+mn-lt"/>
                          <a:ea typeface="+mn-ea"/>
                          <a:cs typeface="+mn-ea"/>
                          <a:sym typeface="+mn-lt"/>
                        </a:rPr>
                        <a:t>；文库</a:t>
                      </a:r>
                      <a:r>
                        <a:rPr kumimoji="0" lang="en-US" altLang="zh-CN" sz="1300" b="0" i="0" u="none" strike="noStrike" cap="none" normalizeH="0" baseline="0" dirty="0">
                          <a:ln>
                            <a:noFill/>
                          </a:ln>
                          <a:solidFill>
                            <a:srgbClr val="000000"/>
                          </a:solidFill>
                          <a:effectLst/>
                          <a:latin typeface="+mn-lt"/>
                          <a:ea typeface="+mn-ea"/>
                          <a:cs typeface="+mn-ea"/>
                          <a:sym typeface="+mn-lt"/>
                        </a:rPr>
                        <a:t>4</a:t>
                      </a:r>
                      <a:r>
                        <a:rPr kumimoji="0" lang="zh-CN" altLang="en-US" sz="1300" b="0" i="0" u="none" strike="noStrike" cap="none" normalizeH="0" baseline="0" dirty="0">
                          <a:ln>
                            <a:noFill/>
                          </a:ln>
                          <a:solidFill>
                            <a:srgbClr val="000000"/>
                          </a:solidFill>
                          <a:effectLst/>
                          <a:latin typeface="+mn-lt"/>
                          <a:ea typeface="+mn-ea"/>
                          <a:cs typeface="+mn-ea"/>
                          <a:sym typeface="+mn-lt"/>
                        </a:rPr>
                        <a:t>；外译</a:t>
                      </a:r>
                      <a:r>
                        <a:rPr kumimoji="0" lang="en-US" altLang="zh-CN" sz="1300" b="0" i="0" u="none" strike="noStrike" cap="none" normalizeH="0" baseline="0" dirty="0">
                          <a:ln>
                            <a:noFill/>
                          </a:ln>
                          <a:solidFill>
                            <a:srgbClr val="000000"/>
                          </a:solidFill>
                          <a:effectLst/>
                          <a:latin typeface="+mn-lt"/>
                          <a:ea typeface="+mn-ea"/>
                          <a:cs typeface="+mn-ea"/>
                          <a:sym typeface="+mn-lt"/>
                        </a:rPr>
                        <a:t>2</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extLst>
                  <a:ext uri="{0D108BD9-81ED-4DB2-BD59-A6C34878D82A}">
                    <a16:rowId xmlns:a16="http://schemas.microsoft.com/office/drawing/2014/main" xmlns="" val="10003"/>
                  </a:ext>
                </a:extLst>
              </a:tr>
              <a:tr h="411890">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2014</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214" marB="41214"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338</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214" marB="41214"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kern="1200" cap="none" normalizeH="0" baseline="0" dirty="0">
                          <a:ln>
                            <a:noFill/>
                          </a:ln>
                          <a:solidFill>
                            <a:srgbClr val="000000"/>
                          </a:solidFill>
                          <a:effectLst/>
                          <a:latin typeface="+mn-lt"/>
                          <a:ea typeface="+mn-ea"/>
                          <a:cs typeface="+mn-ea"/>
                          <a:sym typeface="+mn-lt"/>
                        </a:rPr>
                        <a:t>8380</a:t>
                      </a:r>
                      <a:endParaRPr kumimoji="0" lang="zh-CN" altLang="en-US" sz="1300" b="0" i="0" u="none" strike="noStrike" kern="1200" cap="none" normalizeH="0" baseline="0" dirty="0">
                        <a:ln>
                          <a:noFill/>
                        </a:ln>
                        <a:solidFill>
                          <a:srgbClr val="000000"/>
                        </a:solidFill>
                        <a:effectLst/>
                        <a:latin typeface="+mn-lt"/>
                        <a:ea typeface="+mn-ea"/>
                        <a:cs typeface="+mn-ea"/>
                        <a:sym typeface="+mn-lt"/>
                      </a:endParaRPr>
                    </a:p>
                  </a:txBody>
                  <a:tcPr marL="82295" marR="82295" marT="41214" marB="41214"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重大</a:t>
                      </a:r>
                      <a:r>
                        <a:rPr kumimoji="0" lang="en-US" altLang="zh-CN" sz="1300" b="0" i="0" u="none" strike="noStrike" cap="none" normalizeH="0" baseline="0" dirty="0">
                          <a:ln>
                            <a:noFill/>
                          </a:ln>
                          <a:solidFill>
                            <a:srgbClr val="000000"/>
                          </a:solidFill>
                          <a:effectLst/>
                          <a:latin typeface="+mn-lt"/>
                          <a:ea typeface="+mn-ea"/>
                          <a:cs typeface="+mn-ea"/>
                          <a:sym typeface="+mn-lt"/>
                        </a:rPr>
                        <a:t> 17</a:t>
                      </a:r>
                      <a:r>
                        <a:rPr kumimoji="0" lang="zh-CN" altLang="en-US" sz="1300" b="0" i="0" u="none" strike="noStrike" cap="none" normalizeH="0" baseline="0" dirty="0">
                          <a:ln>
                            <a:noFill/>
                          </a:ln>
                          <a:solidFill>
                            <a:srgbClr val="000000"/>
                          </a:solidFill>
                          <a:effectLst/>
                          <a:latin typeface="+mn-lt"/>
                          <a:ea typeface="+mn-ea"/>
                          <a:cs typeface="+mn-ea"/>
                          <a:sym typeface="+mn-lt"/>
                        </a:rPr>
                        <a:t>；重点</a:t>
                      </a:r>
                      <a:r>
                        <a:rPr kumimoji="0" lang="en-US" altLang="zh-CN" sz="1300" b="0" i="0" u="none" strike="noStrike" cap="none" normalizeH="0" baseline="0" dirty="0">
                          <a:ln>
                            <a:noFill/>
                          </a:ln>
                          <a:solidFill>
                            <a:srgbClr val="000000"/>
                          </a:solidFill>
                          <a:effectLst/>
                          <a:latin typeface="+mn-lt"/>
                          <a:ea typeface="+mn-ea"/>
                          <a:cs typeface="+mn-ea"/>
                          <a:sym typeface="+mn-lt"/>
                        </a:rPr>
                        <a:t>40</a:t>
                      </a:r>
                      <a:r>
                        <a:rPr kumimoji="0" lang="zh-CN" altLang="en-US" sz="1300" b="0" i="0" u="none" strike="noStrike" cap="none" normalizeH="0" baseline="0" dirty="0">
                          <a:ln>
                            <a:noFill/>
                          </a:ln>
                          <a:solidFill>
                            <a:srgbClr val="000000"/>
                          </a:solidFill>
                          <a:effectLst/>
                          <a:latin typeface="+mn-lt"/>
                          <a:ea typeface="+mn-ea"/>
                          <a:cs typeface="+mn-ea"/>
                          <a:sym typeface="+mn-lt"/>
                        </a:rPr>
                        <a:t>；青年</a:t>
                      </a:r>
                      <a:r>
                        <a:rPr kumimoji="0" lang="en-US" altLang="zh-CN" sz="1300" b="0" i="0" u="none" strike="noStrike" cap="none" normalizeH="0" baseline="0" dirty="0">
                          <a:ln>
                            <a:noFill/>
                          </a:ln>
                          <a:solidFill>
                            <a:srgbClr val="000000"/>
                          </a:solidFill>
                          <a:effectLst/>
                          <a:latin typeface="+mn-lt"/>
                          <a:ea typeface="+mn-ea"/>
                          <a:cs typeface="+mn-ea"/>
                          <a:sym typeface="+mn-lt"/>
                        </a:rPr>
                        <a:t>63</a:t>
                      </a:r>
                      <a:r>
                        <a:rPr kumimoji="0" lang="zh-CN" altLang="en-US" sz="1300" b="0" i="0" u="none" strike="noStrike" cap="none" normalizeH="0" baseline="0" dirty="0">
                          <a:ln>
                            <a:noFill/>
                          </a:ln>
                          <a:solidFill>
                            <a:srgbClr val="000000"/>
                          </a:solidFill>
                          <a:effectLst/>
                          <a:latin typeface="+mn-lt"/>
                          <a:ea typeface="+mn-ea"/>
                          <a:cs typeface="+mn-ea"/>
                          <a:sym typeface="+mn-lt"/>
                        </a:rPr>
                        <a:t>；一般</a:t>
                      </a:r>
                      <a:r>
                        <a:rPr kumimoji="0" lang="en-US" altLang="zh-CN" sz="1300" b="0" i="0" u="none" strike="noStrike" cap="none" normalizeH="0" baseline="0" dirty="0">
                          <a:ln>
                            <a:noFill/>
                          </a:ln>
                          <a:solidFill>
                            <a:srgbClr val="000000"/>
                          </a:solidFill>
                          <a:effectLst/>
                          <a:latin typeface="+mn-lt"/>
                          <a:ea typeface="+mn-ea"/>
                          <a:cs typeface="+mn-ea"/>
                          <a:sym typeface="+mn-lt"/>
                        </a:rPr>
                        <a:t>183</a:t>
                      </a:r>
                      <a:r>
                        <a:rPr kumimoji="0" lang="zh-CN" altLang="en-US" sz="1300" b="0" i="0" u="none" strike="noStrike" cap="none" normalizeH="0" baseline="0" dirty="0">
                          <a:ln>
                            <a:noFill/>
                          </a:ln>
                          <a:solidFill>
                            <a:srgbClr val="000000"/>
                          </a:solidFill>
                          <a:effectLst/>
                          <a:latin typeface="+mn-lt"/>
                          <a:ea typeface="+mn-ea"/>
                          <a:cs typeface="+mn-ea"/>
                          <a:sym typeface="+mn-lt"/>
                        </a:rPr>
                        <a:t>；后期</a:t>
                      </a:r>
                      <a:r>
                        <a:rPr kumimoji="0" lang="en-US" altLang="zh-CN" sz="1300" b="0" i="0" u="none" strike="noStrike" cap="none" normalizeH="0" baseline="0" dirty="0">
                          <a:ln>
                            <a:noFill/>
                          </a:ln>
                          <a:solidFill>
                            <a:srgbClr val="000000"/>
                          </a:solidFill>
                          <a:effectLst/>
                          <a:latin typeface="+mn-lt"/>
                          <a:ea typeface="+mn-ea"/>
                          <a:cs typeface="+mn-ea"/>
                          <a:sym typeface="+mn-lt"/>
                        </a:rPr>
                        <a:t>29</a:t>
                      </a:r>
                      <a:r>
                        <a:rPr kumimoji="0" lang="zh-CN" altLang="en-US" sz="1300" b="0" i="0" u="none" strike="noStrike" cap="none" normalizeH="0" baseline="0" dirty="0">
                          <a:ln>
                            <a:noFill/>
                          </a:ln>
                          <a:solidFill>
                            <a:srgbClr val="000000"/>
                          </a:solidFill>
                          <a:effectLst/>
                          <a:latin typeface="+mn-lt"/>
                          <a:ea typeface="+mn-ea"/>
                          <a:cs typeface="+mn-ea"/>
                          <a:sym typeface="+mn-lt"/>
                        </a:rPr>
                        <a:t>；文库</a:t>
                      </a:r>
                      <a:r>
                        <a:rPr kumimoji="0" lang="en-US" altLang="zh-CN" sz="1300" b="0" i="0" u="none" strike="noStrike" cap="none" normalizeH="0" baseline="0" dirty="0">
                          <a:ln>
                            <a:noFill/>
                          </a:ln>
                          <a:solidFill>
                            <a:srgbClr val="000000"/>
                          </a:solidFill>
                          <a:effectLst/>
                          <a:latin typeface="+mn-lt"/>
                          <a:ea typeface="+mn-ea"/>
                          <a:cs typeface="+mn-ea"/>
                          <a:sym typeface="+mn-lt"/>
                        </a:rPr>
                        <a:t>6</a:t>
                      </a:r>
                      <a:r>
                        <a:rPr kumimoji="0" lang="zh-CN" altLang="en-US" sz="1300" b="0" i="0" u="none" strike="noStrike" cap="none" normalizeH="0" baseline="0" dirty="0">
                          <a:ln>
                            <a:noFill/>
                          </a:ln>
                          <a:solidFill>
                            <a:srgbClr val="000000"/>
                          </a:solidFill>
                          <a:effectLst/>
                          <a:latin typeface="+mn-lt"/>
                          <a:ea typeface="+mn-ea"/>
                          <a:cs typeface="+mn-ea"/>
                          <a:sym typeface="+mn-lt"/>
                        </a:rPr>
                        <a:t>；外译</a:t>
                      </a:r>
                    </a:p>
                  </a:txBody>
                  <a:tcPr marL="82295" marR="82295" marT="41214" marB="41214" anchor="ctr" horzOverflow="overflow"/>
                </a:tc>
                <a:extLst>
                  <a:ext uri="{0D108BD9-81ED-4DB2-BD59-A6C34878D82A}">
                    <a16:rowId xmlns:a16="http://schemas.microsoft.com/office/drawing/2014/main" xmlns="" val="10004"/>
                  </a:ext>
                </a:extLst>
              </a:tr>
              <a:tr h="623308">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2015</a:t>
                      </a: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altLang="zh-CN" sz="1300" b="0" i="0" u="none" strike="noStrike" cap="none" normalizeH="0" baseline="0" dirty="0">
                          <a:ln>
                            <a:noFill/>
                          </a:ln>
                          <a:solidFill>
                            <a:srgbClr val="000000"/>
                          </a:solidFill>
                          <a:effectLst/>
                          <a:latin typeface="+mn-lt"/>
                          <a:ea typeface="+mn-ea"/>
                          <a:cs typeface="+mn-ea"/>
                          <a:sym typeface="+mn-lt"/>
                        </a:rPr>
                        <a:t>370</a:t>
                      </a: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spcBef>
                          <a:spcPct val="0"/>
                        </a:spcBef>
                        <a:spcAft>
                          <a:spcPct val="0"/>
                        </a:spcAft>
                        <a:buClrTx/>
                        <a:buSzTx/>
                        <a:buFontTx/>
                        <a:buNone/>
                      </a:pPr>
                      <a:r>
                        <a:rPr kumimoji="0" lang="en-US" sz="1300" b="0" i="0" u="none" strike="noStrike" cap="none" normalizeH="0" baseline="0" dirty="0">
                          <a:ln>
                            <a:noFill/>
                          </a:ln>
                          <a:solidFill>
                            <a:srgbClr val="000000"/>
                          </a:solidFill>
                          <a:effectLst/>
                          <a:latin typeface="+mn-lt"/>
                          <a:ea typeface="+mn-ea"/>
                          <a:cs typeface="+mn-ea"/>
                          <a:sym typeface="+mn-lt"/>
                        </a:rPr>
                        <a:t>9380</a:t>
                      </a:r>
                    </a:p>
                  </a:txBody>
                  <a:tcPr marL="82295" marR="82295" marT="41141" marB="41141" anchor="ctr" horzOverflow="overflow"/>
                </a:tc>
                <a:tc>
                  <a:txBody>
                    <a:bodyPr/>
                    <a:lstStyle>
                      <a:lvl1pPr eaLnBrk="0" hangingPunct="0">
                        <a:spcBef>
                          <a:spcPct val="20000"/>
                        </a:spcBef>
                        <a:buClr>
                          <a:schemeClr val="accent1"/>
                        </a:buClr>
                        <a:buSzPct val="65000"/>
                        <a:buFont typeface="Wingdings" panose="05000000000000000000" pitchFamily="2" charset="2"/>
                        <a:defRPr kumimoji="1" sz="26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defRPr kumimoji="1" sz="22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defRPr kumimoji="1" sz="20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defRPr kumimoji="1">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ts val="2200"/>
                        </a:lnSpc>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重大</a:t>
                      </a:r>
                      <a:r>
                        <a:rPr kumimoji="0" lang="en-US" altLang="zh-CN" sz="1300" b="0" i="0" u="none" strike="noStrike" cap="none" normalizeH="0" baseline="0" dirty="0">
                          <a:ln>
                            <a:noFill/>
                          </a:ln>
                          <a:solidFill>
                            <a:srgbClr val="000000"/>
                          </a:solidFill>
                          <a:effectLst/>
                          <a:latin typeface="+mn-lt"/>
                          <a:ea typeface="+mn-ea"/>
                          <a:cs typeface="+mn-ea"/>
                          <a:sym typeface="+mn-lt"/>
                        </a:rPr>
                        <a:t>18</a:t>
                      </a:r>
                      <a:r>
                        <a:rPr kumimoji="0" lang="zh-CN" altLang="en-US" sz="1300" b="0" i="0" u="none" strike="noStrike" cap="none" normalizeH="0" baseline="0" dirty="0">
                          <a:ln>
                            <a:noFill/>
                          </a:ln>
                          <a:solidFill>
                            <a:srgbClr val="000000"/>
                          </a:solidFill>
                          <a:effectLst/>
                          <a:latin typeface="+mn-lt"/>
                          <a:ea typeface="+mn-ea"/>
                          <a:cs typeface="+mn-ea"/>
                          <a:sym typeface="+mn-lt"/>
                        </a:rPr>
                        <a:t>； 重点</a:t>
                      </a:r>
                      <a:r>
                        <a:rPr kumimoji="0" lang="en-US" altLang="zh-CN" sz="1300" b="0" i="0" u="none" strike="noStrike" cap="none" normalizeH="0" baseline="0" dirty="0">
                          <a:ln>
                            <a:noFill/>
                          </a:ln>
                          <a:solidFill>
                            <a:srgbClr val="000000"/>
                          </a:solidFill>
                          <a:effectLst/>
                          <a:latin typeface="+mn-lt"/>
                          <a:ea typeface="+mn-ea"/>
                          <a:cs typeface="+mn-ea"/>
                          <a:sym typeface="+mn-lt"/>
                        </a:rPr>
                        <a:t>29</a:t>
                      </a:r>
                      <a:r>
                        <a:rPr kumimoji="0" lang="zh-CN" altLang="en-US" sz="1300" b="0" i="0" u="none" strike="noStrike" cap="none" normalizeH="0" baseline="0" dirty="0">
                          <a:ln>
                            <a:noFill/>
                          </a:ln>
                          <a:solidFill>
                            <a:srgbClr val="000000"/>
                          </a:solidFill>
                          <a:effectLst/>
                          <a:latin typeface="+mn-lt"/>
                          <a:ea typeface="+mn-ea"/>
                          <a:cs typeface="+mn-ea"/>
                          <a:sym typeface="+mn-lt"/>
                        </a:rPr>
                        <a:t>；青年</a:t>
                      </a:r>
                      <a:r>
                        <a:rPr kumimoji="0" lang="en-US" altLang="zh-CN" sz="1300" b="0" i="0" u="none" strike="noStrike" cap="none" normalizeH="0" baseline="0" dirty="0">
                          <a:ln>
                            <a:noFill/>
                          </a:ln>
                          <a:solidFill>
                            <a:srgbClr val="000000"/>
                          </a:solidFill>
                          <a:effectLst/>
                          <a:latin typeface="+mn-lt"/>
                          <a:ea typeface="+mn-ea"/>
                          <a:cs typeface="+mn-ea"/>
                          <a:sym typeface="+mn-lt"/>
                        </a:rPr>
                        <a:t>80</a:t>
                      </a:r>
                      <a:r>
                        <a:rPr kumimoji="0" lang="zh-CN" altLang="en-US" sz="1300" b="0" i="0" u="none" strike="noStrike" cap="none" normalizeH="0" baseline="0" dirty="0">
                          <a:ln>
                            <a:noFill/>
                          </a:ln>
                          <a:solidFill>
                            <a:srgbClr val="000000"/>
                          </a:solidFill>
                          <a:effectLst/>
                          <a:latin typeface="+mn-lt"/>
                          <a:ea typeface="+mn-ea"/>
                          <a:cs typeface="+mn-ea"/>
                          <a:sym typeface="+mn-lt"/>
                        </a:rPr>
                        <a:t>；一般</a:t>
                      </a:r>
                      <a:r>
                        <a:rPr kumimoji="0" lang="en-US" altLang="zh-CN" sz="1300" b="0" i="0" u="none" strike="noStrike" cap="none" normalizeH="0" baseline="0" dirty="0">
                          <a:ln>
                            <a:noFill/>
                          </a:ln>
                          <a:solidFill>
                            <a:srgbClr val="000000"/>
                          </a:solidFill>
                          <a:effectLst/>
                          <a:latin typeface="+mn-lt"/>
                          <a:ea typeface="+mn-ea"/>
                          <a:cs typeface="+mn-ea"/>
                          <a:sym typeface="+mn-lt"/>
                        </a:rPr>
                        <a:t>191</a:t>
                      </a:r>
                      <a:r>
                        <a:rPr kumimoji="0" lang="zh-CN" altLang="en-US" sz="1300" b="0" i="0" u="none" strike="noStrike" cap="none" normalizeH="0" baseline="0" dirty="0">
                          <a:ln>
                            <a:noFill/>
                          </a:ln>
                          <a:solidFill>
                            <a:srgbClr val="000000"/>
                          </a:solidFill>
                          <a:effectLst/>
                          <a:latin typeface="+mn-lt"/>
                          <a:ea typeface="+mn-ea"/>
                          <a:cs typeface="+mn-ea"/>
                          <a:sym typeface="+mn-lt"/>
                        </a:rPr>
                        <a:t>；后期</a:t>
                      </a:r>
                      <a:r>
                        <a:rPr kumimoji="0" lang="en-US" altLang="zh-CN" sz="1300" b="0" i="0" u="none" strike="noStrike" cap="none" normalizeH="0" baseline="0" dirty="0">
                          <a:ln>
                            <a:noFill/>
                          </a:ln>
                          <a:solidFill>
                            <a:srgbClr val="000000"/>
                          </a:solidFill>
                          <a:effectLst/>
                          <a:latin typeface="+mn-lt"/>
                          <a:ea typeface="+mn-ea"/>
                          <a:cs typeface="+mn-ea"/>
                          <a:sym typeface="+mn-lt"/>
                        </a:rPr>
                        <a:t>36</a:t>
                      </a:r>
                      <a:r>
                        <a:rPr kumimoji="0" lang="zh-CN" altLang="en-US" sz="1300" b="0" i="0" u="none" strike="noStrike" cap="none" normalizeH="0" baseline="0" dirty="0">
                          <a:ln>
                            <a:noFill/>
                          </a:ln>
                          <a:solidFill>
                            <a:srgbClr val="000000"/>
                          </a:solidFill>
                          <a:effectLst/>
                          <a:latin typeface="+mn-lt"/>
                          <a:ea typeface="+mn-ea"/>
                          <a:cs typeface="+mn-ea"/>
                          <a:sym typeface="+mn-lt"/>
                        </a:rPr>
                        <a:t>；文库</a:t>
                      </a:r>
                      <a:r>
                        <a:rPr kumimoji="0" lang="en-US" altLang="zh-CN" sz="1300" b="0" i="0" u="none" strike="noStrike" cap="none" normalizeH="0" baseline="0" dirty="0">
                          <a:ln>
                            <a:noFill/>
                          </a:ln>
                          <a:solidFill>
                            <a:srgbClr val="000000"/>
                          </a:solidFill>
                          <a:effectLst/>
                          <a:latin typeface="+mn-lt"/>
                          <a:ea typeface="+mn-ea"/>
                          <a:cs typeface="+mn-ea"/>
                          <a:sym typeface="+mn-lt"/>
                        </a:rPr>
                        <a:t>3</a:t>
                      </a:r>
                      <a:r>
                        <a:rPr kumimoji="0" lang="zh-CN" altLang="en-US" sz="1300" b="0" i="0" u="none" strike="noStrike" cap="none" normalizeH="0" baseline="0" dirty="0">
                          <a:ln>
                            <a:noFill/>
                          </a:ln>
                          <a:solidFill>
                            <a:srgbClr val="000000"/>
                          </a:solidFill>
                          <a:effectLst/>
                          <a:latin typeface="+mn-lt"/>
                          <a:ea typeface="+mn-ea"/>
                          <a:cs typeface="+mn-ea"/>
                          <a:sym typeface="+mn-lt"/>
                        </a:rPr>
                        <a:t>；委托项目 </a:t>
                      </a:r>
                      <a:r>
                        <a:rPr kumimoji="0" lang="en-US" altLang="zh-CN" sz="1300" b="0" i="0" u="none" strike="noStrike" cap="none" normalizeH="0" baseline="0" dirty="0">
                          <a:ln>
                            <a:noFill/>
                          </a:ln>
                          <a:solidFill>
                            <a:srgbClr val="000000"/>
                          </a:solidFill>
                          <a:effectLst/>
                          <a:latin typeface="+mn-lt"/>
                          <a:ea typeface="+mn-ea"/>
                          <a:cs typeface="+mn-ea"/>
                          <a:sym typeface="+mn-lt"/>
                        </a:rPr>
                        <a:t>4</a:t>
                      </a:r>
                      <a:r>
                        <a:rPr kumimoji="0" lang="zh-CN" altLang="en-US" sz="1300" b="0" i="0" u="none" strike="noStrike" cap="none" normalizeH="0" baseline="0" dirty="0">
                          <a:ln>
                            <a:noFill/>
                          </a:ln>
                          <a:solidFill>
                            <a:srgbClr val="000000"/>
                          </a:solidFill>
                          <a:effectLst/>
                          <a:latin typeface="+mn-lt"/>
                          <a:ea typeface="+mn-ea"/>
                          <a:cs typeface="+mn-ea"/>
                          <a:sym typeface="+mn-lt"/>
                        </a:rPr>
                        <a:t>；</a:t>
                      </a:r>
                      <a:endParaRPr kumimoji="0" lang="en-US" altLang="zh-CN" sz="1300" b="0" i="0" u="none" strike="noStrike" cap="none" normalizeH="0" baseline="0" dirty="0">
                        <a:ln>
                          <a:noFill/>
                        </a:ln>
                        <a:solidFill>
                          <a:srgbClr val="000000"/>
                        </a:solidFill>
                        <a:effectLst/>
                        <a:latin typeface="+mn-lt"/>
                        <a:ea typeface="+mn-ea"/>
                        <a:cs typeface="+mn-ea"/>
                        <a:sym typeface="+mn-lt"/>
                      </a:endParaRPr>
                    </a:p>
                    <a:p>
                      <a:pPr marL="0" marR="0" lvl="0" indent="0" algn="l" defTabSz="914400" rtl="0" eaLnBrk="1" fontAlgn="base" latinLnBrk="0" hangingPunct="1">
                        <a:lnSpc>
                          <a:spcPts val="2200"/>
                        </a:lnSpc>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外译</a:t>
                      </a:r>
                      <a:r>
                        <a:rPr kumimoji="0" lang="en-US" altLang="zh-CN" sz="1300" b="0" i="0" u="none" strike="noStrike" cap="none" normalizeH="0" baseline="0" dirty="0">
                          <a:ln>
                            <a:noFill/>
                          </a:ln>
                          <a:solidFill>
                            <a:srgbClr val="000000"/>
                          </a:solidFill>
                          <a:effectLst/>
                          <a:latin typeface="+mn-lt"/>
                          <a:ea typeface="+mn-ea"/>
                          <a:cs typeface="+mn-ea"/>
                          <a:sym typeface="+mn-lt"/>
                        </a:rPr>
                        <a:t>6</a:t>
                      </a:r>
                      <a:r>
                        <a:rPr kumimoji="0" lang="zh-CN" altLang="en-US" sz="1300" b="0" i="0" u="none" strike="noStrike" cap="none" normalizeH="0" baseline="0" dirty="0">
                          <a:ln>
                            <a:noFill/>
                          </a:ln>
                          <a:solidFill>
                            <a:srgbClr val="000000"/>
                          </a:solidFill>
                          <a:effectLst/>
                          <a:latin typeface="+mn-lt"/>
                          <a:ea typeface="+mn-ea"/>
                          <a:cs typeface="+mn-ea"/>
                          <a:sym typeface="+mn-lt"/>
                        </a:rPr>
                        <a:t>；滚动资助</a:t>
                      </a:r>
                      <a:r>
                        <a:rPr kumimoji="0" lang="en-US" altLang="zh-CN" sz="1300" b="0" i="0" u="none" strike="noStrike" cap="none" normalizeH="0" baseline="0" dirty="0">
                          <a:ln>
                            <a:noFill/>
                          </a:ln>
                          <a:solidFill>
                            <a:srgbClr val="000000"/>
                          </a:solidFill>
                          <a:effectLst/>
                          <a:latin typeface="+mn-lt"/>
                          <a:ea typeface="+mn-ea"/>
                          <a:cs typeface="+mn-ea"/>
                          <a:sym typeface="+mn-lt"/>
                        </a:rPr>
                        <a:t>3</a:t>
                      </a:r>
                      <a:r>
                        <a:rPr kumimoji="0" lang="zh-CN" altLang="en-US" sz="1300" b="0" i="0" u="none" strike="noStrike" cap="none" normalizeH="0" baseline="0" dirty="0">
                          <a:ln>
                            <a:noFill/>
                          </a:ln>
                          <a:solidFill>
                            <a:srgbClr val="000000"/>
                          </a:solidFill>
                          <a:effectLst/>
                          <a:latin typeface="+mn-lt"/>
                          <a:ea typeface="+mn-ea"/>
                          <a:cs typeface="+mn-ea"/>
                          <a:sym typeface="+mn-lt"/>
                        </a:rPr>
                        <a:t>项</a:t>
                      </a:r>
                    </a:p>
                  </a:txBody>
                  <a:tcPr marL="82295" marR="82295" marT="41141" marB="41141" anchor="ctr" horzOverflow="overflow"/>
                </a:tc>
                <a:extLst>
                  <a:ext uri="{0D108BD9-81ED-4DB2-BD59-A6C34878D82A}">
                    <a16:rowId xmlns:a16="http://schemas.microsoft.com/office/drawing/2014/main" xmlns="" val="10005"/>
                  </a:ext>
                </a:extLst>
              </a:tr>
              <a:tr h="623308">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300" b="0" i="0" u="none" strike="noStrike" cap="none" normalizeH="0" baseline="0" dirty="0">
                          <a:ln>
                            <a:noFill/>
                          </a:ln>
                          <a:solidFill>
                            <a:srgbClr val="000000"/>
                          </a:solidFill>
                          <a:effectLst/>
                          <a:latin typeface="+mn-lt"/>
                          <a:ea typeface="+mn-ea"/>
                          <a:cs typeface="+mn-ea"/>
                          <a:sym typeface="+mn-lt"/>
                        </a:rPr>
                        <a:t>2</a:t>
                      </a:r>
                      <a:r>
                        <a:rPr kumimoji="0" lang="en-US" altLang="zh-CN" sz="1300" b="0" i="0" u="none" strike="noStrike" cap="none" normalizeH="0" baseline="0" dirty="0">
                          <a:ln>
                            <a:noFill/>
                          </a:ln>
                          <a:solidFill>
                            <a:srgbClr val="000000"/>
                          </a:solidFill>
                          <a:effectLst/>
                          <a:latin typeface="+mn-lt"/>
                          <a:ea typeface="+mn-ea"/>
                          <a:cs typeface="+mn-ea"/>
                          <a:sym typeface="+mn-lt"/>
                        </a:rPr>
                        <a:t>016</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300" b="0" i="0" u="none" strike="noStrike" cap="none" normalizeH="0" baseline="0" dirty="0">
                          <a:ln>
                            <a:noFill/>
                          </a:ln>
                          <a:solidFill>
                            <a:srgbClr val="000000"/>
                          </a:solidFill>
                          <a:effectLst/>
                          <a:latin typeface="+mn-lt"/>
                          <a:ea typeface="+mn-ea"/>
                          <a:cs typeface="+mn-ea"/>
                          <a:sym typeface="+mn-lt"/>
                        </a:rPr>
                        <a:t>383</a:t>
                      </a:r>
                      <a:endParaRPr kumimoji="0" lang="zh-CN" alt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p>
                      <a:pPr marL="0" marR="0" lvl="0" indent="0" algn="ctr" defTabSz="914400" rtl="0" eaLnBrk="1" fontAlgn="base" latinLnBrk="0" hangingPunct="1">
                        <a:spcBef>
                          <a:spcPct val="0"/>
                        </a:spcBef>
                        <a:spcAft>
                          <a:spcPct val="0"/>
                        </a:spcAft>
                        <a:buClrTx/>
                        <a:buSzTx/>
                        <a:buFontTx/>
                        <a:buNone/>
                      </a:pPr>
                      <a:r>
                        <a:rPr kumimoji="0" lang="zh-CN" altLang="zh-CN" sz="1300" b="0" i="0" u="none" strike="noStrike" cap="none" normalizeH="0" baseline="0" dirty="0">
                          <a:ln>
                            <a:noFill/>
                          </a:ln>
                          <a:solidFill>
                            <a:srgbClr val="000000"/>
                          </a:solidFill>
                          <a:effectLst/>
                          <a:latin typeface="+mn-lt"/>
                          <a:ea typeface="+mn-ea"/>
                          <a:cs typeface="+mn-ea"/>
                          <a:sym typeface="+mn-lt"/>
                        </a:rPr>
                        <a:t>9</a:t>
                      </a:r>
                      <a:r>
                        <a:rPr kumimoji="0" lang="en-US" altLang="zh-CN" sz="1300" b="0" i="0" u="none" strike="noStrike" cap="none" normalizeH="0" baseline="0" dirty="0">
                          <a:ln>
                            <a:noFill/>
                          </a:ln>
                          <a:solidFill>
                            <a:srgbClr val="000000"/>
                          </a:solidFill>
                          <a:effectLst/>
                          <a:latin typeface="+mn-lt"/>
                          <a:ea typeface="+mn-ea"/>
                          <a:cs typeface="+mn-ea"/>
                          <a:sym typeface="+mn-lt"/>
                        </a:rPr>
                        <a:t>645</a:t>
                      </a:r>
                      <a:endParaRPr kumimoji="0" lang="en-US" sz="1300" b="0" i="0" u="none" strike="noStrike" cap="none" normalizeH="0" baseline="0" dirty="0">
                        <a:ln>
                          <a:noFill/>
                        </a:ln>
                        <a:solidFill>
                          <a:srgbClr val="000000"/>
                        </a:solidFill>
                        <a:effectLst/>
                        <a:latin typeface="+mn-lt"/>
                        <a:ea typeface="+mn-ea"/>
                        <a:cs typeface="+mn-ea"/>
                        <a:sym typeface="+mn-lt"/>
                      </a:endParaRPr>
                    </a:p>
                  </a:txBody>
                  <a:tcPr marL="82295" marR="82295" marT="41141" marB="41141" anchor="ctr" horzOverflow="overflow"/>
                </a:tc>
                <a:tc>
                  <a:txBody>
                    <a:bodyPr/>
                    <a:lstStyle/>
                    <a:p>
                      <a:pPr marL="0" marR="0" lvl="0" indent="0" algn="l" defTabSz="914400" rtl="0" eaLnBrk="1" fontAlgn="base" latinLnBrk="0" hangingPunct="1">
                        <a:lnSpc>
                          <a:spcPts val="2200"/>
                        </a:lnSpc>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重大</a:t>
                      </a:r>
                      <a:r>
                        <a:rPr kumimoji="0" lang="en-US" altLang="zh-CN" sz="1300" b="0" i="0" u="none" strike="noStrike" cap="none" normalizeH="0" baseline="0" dirty="0">
                          <a:ln>
                            <a:noFill/>
                          </a:ln>
                          <a:solidFill>
                            <a:srgbClr val="000000"/>
                          </a:solidFill>
                          <a:effectLst/>
                          <a:latin typeface="+mn-lt"/>
                          <a:ea typeface="+mn-ea"/>
                          <a:cs typeface="+mn-ea"/>
                          <a:sym typeface="+mn-lt"/>
                        </a:rPr>
                        <a:t>14</a:t>
                      </a:r>
                      <a:r>
                        <a:rPr kumimoji="0" lang="zh-CN" altLang="en-US" sz="1300" b="0" i="0" u="none" strike="noStrike" cap="none" normalizeH="0" baseline="0" dirty="0">
                          <a:ln>
                            <a:noFill/>
                          </a:ln>
                          <a:solidFill>
                            <a:srgbClr val="000000"/>
                          </a:solidFill>
                          <a:effectLst/>
                          <a:latin typeface="+mn-lt"/>
                          <a:ea typeface="+mn-ea"/>
                          <a:cs typeface="+mn-ea"/>
                          <a:sym typeface="+mn-lt"/>
                        </a:rPr>
                        <a:t>；重点</a:t>
                      </a:r>
                      <a:r>
                        <a:rPr kumimoji="0" lang="en-US" altLang="zh-CN" sz="1300" b="0" i="0" u="none" strike="noStrike" cap="none" normalizeH="0" baseline="0" dirty="0">
                          <a:ln>
                            <a:noFill/>
                          </a:ln>
                          <a:solidFill>
                            <a:srgbClr val="000000"/>
                          </a:solidFill>
                          <a:effectLst/>
                          <a:latin typeface="+mn-lt"/>
                          <a:ea typeface="+mn-ea"/>
                          <a:cs typeface="+mn-ea"/>
                          <a:sym typeface="+mn-lt"/>
                        </a:rPr>
                        <a:t>33</a:t>
                      </a:r>
                      <a:r>
                        <a:rPr kumimoji="0" lang="zh-CN" altLang="en-US" sz="1300" b="0" i="0" u="none" strike="noStrike" cap="none" normalizeH="0" baseline="0" dirty="0">
                          <a:ln>
                            <a:noFill/>
                          </a:ln>
                          <a:solidFill>
                            <a:srgbClr val="000000"/>
                          </a:solidFill>
                          <a:effectLst/>
                          <a:latin typeface="+mn-lt"/>
                          <a:ea typeface="+mn-ea"/>
                          <a:cs typeface="+mn-ea"/>
                          <a:sym typeface="+mn-lt"/>
                        </a:rPr>
                        <a:t>；一般</a:t>
                      </a:r>
                      <a:r>
                        <a:rPr kumimoji="0" lang="en-US" altLang="zh-CN" sz="1300" b="0" i="0" u="none" strike="noStrike" cap="none" normalizeH="0" baseline="0" dirty="0">
                          <a:ln>
                            <a:noFill/>
                          </a:ln>
                          <a:solidFill>
                            <a:srgbClr val="000000"/>
                          </a:solidFill>
                          <a:effectLst/>
                          <a:latin typeface="+mn-lt"/>
                          <a:ea typeface="+mn-ea"/>
                          <a:cs typeface="+mn-ea"/>
                          <a:sym typeface="+mn-lt"/>
                        </a:rPr>
                        <a:t>205</a:t>
                      </a:r>
                      <a:r>
                        <a:rPr kumimoji="0" lang="zh-CN" altLang="en-US" sz="1300" b="0" i="0" u="none" strike="noStrike" cap="none" normalizeH="0" baseline="0" dirty="0">
                          <a:ln>
                            <a:noFill/>
                          </a:ln>
                          <a:solidFill>
                            <a:srgbClr val="000000"/>
                          </a:solidFill>
                          <a:effectLst/>
                          <a:latin typeface="+mn-lt"/>
                          <a:ea typeface="+mn-ea"/>
                          <a:cs typeface="+mn-ea"/>
                          <a:sym typeface="+mn-lt"/>
                        </a:rPr>
                        <a:t>；青年</a:t>
                      </a:r>
                      <a:r>
                        <a:rPr kumimoji="0" lang="en-US" altLang="zh-CN" sz="1300" b="0" i="0" u="none" strike="noStrike" cap="none" normalizeH="0" baseline="0" dirty="0">
                          <a:ln>
                            <a:noFill/>
                          </a:ln>
                          <a:solidFill>
                            <a:srgbClr val="000000"/>
                          </a:solidFill>
                          <a:effectLst/>
                          <a:latin typeface="+mn-lt"/>
                          <a:ea typeface="+mn-ea"/>
                          <a:cs typeface="+mn-ea"/>
                          <a:sym typeface="+mn-lt"/>
                        </a:rPr>
                        <a:t>77</a:t>
                      </a:r>
                      <a:r>
                        <a:rPr kumimoji="0" lang="zh-CN" altLang="en-US" sz="1300" b="0" i="0" u="none" strike="noStrike" cap="none" normalizeH="0" baseline="0" dirty="0">
                          <a:ln>
                            <a:noFill/>
                          </a:ln>
                          <a:solidFill>
                            <a:srgbClr val="000000"/>
                          </a:solidFill>
                          <a:effectLst/>
                          <a:latin typeface="+mn-lt"/>
                          <a:ea typeface="+mn-ea"/>
                          <a:cs typeface="+mn-ea"/>
                          <a:sym typeface="+mn-lt"/>
                        </a:rPr>
                        <a:t>；后期</a:t>
                      </a:r>
                      <a:r>
                        <a:rPr kumimoji="0" lang="en-US" altLang="zh-CN" sz="1300" b="0" i="0" u="none" strike="noStrike" cap="none" normalizeH="0" baseline="0" dirty="0">
                          <a:ln>
                            <a:noFill/>
                          </a:ln>
                          <a:solidFill>
                            <a:srgbClr val="000000"/>
                          </a:solidFill>
                          <a:effectLst/>
                          <a:latin typeface="+mn-lt"/>
                          <a:ea typeface="+mn-ea"/>
                          <a:cs typeface="+mn-ea"/>
                          <a:sym typeface="+mn-lt"/>
                        </a:rPr>
                        <a:t>34</a:t>
                      </a:r>
                      <a:r>
                        <a:rPr kumimoji="0" lang="zh-CN" altLang="en-US" sz="1300" b="0" i="0" u="none" strike="noStrike" cap="none" normalizeH="0" baseline="0" dirty="0">
                          <a:ln>
                            <a:noFill/>
                          </a:ln>
                          <a:solidFill>
                            <a:srgbClr val="000000"/>
                          </a:solidFill>
                          <a:effectLst/>
                          <a:latin typeface="+mn-lt"/>
                          <a:ea typeface="+mn-ea"/>
                          <a:cs typeface="+mn-ea"/>
                          <a:sym typeface="+mn-lt"/>
                        </a:rPr>
                        <a:t>；文库</a:t>
                      </a:r>
                      <a:r>
                        <a:rPr kumimoji="0" lang="zh-CN" altLang="zh-CN" sz="1300" b="0" i="0" u="none" strike="noStrike" cap="none" normalizeH="0" baseline="0" dirty="0">
                          <a:ln>
                            <a:noFill/>
                          </a:ln>
                          <a:solidFill>
                            <a:srgbClr val="000000"/>
                          </a:solidFill>
                          <a:effectLst/>
                          <a:latin typeface="+mn-lt"/>
                          <a:ea typeface="+mn-ea"/>
                          <a:cs typeface="+mn-ea"/>
                          <a:sym typeface="+mn-lt"/>
                        </a:rPr>
                        <a:t>6</a:t>
                      </a:r>
                      <a:r>
                        <a:rPr kumimoji="0" lang="zh-CN" altLang="en-US" sz="1300" b="0" i="0" u="none" strike="noStrike" cap="none" normalizeH="0" baseline="0" dirty="0">
                          <a:ln>
                            <a:noFill/>
                          </a:ln>
                          <a:solidFill>
                            <a:srgbClr val="000000"/>
                          </a:solidFill>
                          <a:effectLst/>
                          <a:latin typeface="+mn-lt"/>
                          <a:ea typeface="+mn-ea"/>
                          <a:cs typeface="+mn-ea"/>
                          <a:sym typeface="+mn-lt"/>
                        </a:rPr>
                        <a:t>；委托项目 </a:t>
                      </a:r>
                      <a:r>
                        <a:rPr kumimoji="0" lang="en-US" altLang="zh-CN" sz="1300" b="0" i="0" u="none" strike="noStrike" cap="none" normalizeH="0" baseline="0" dirty="0">
                          <a:ln>
                            <a:noFill/>
                          </a:ln>
                          <a:solidFill>
                            <a:srgbClr val="000000"/>
                          </a:solidFill>
                          <a:effectLst/>
                          <a:latin typeface="+mn-lt"/>
                          <a:ea typeface="+mn-ea"/>
                          <a:cs typeface="+mn-ea"/>
                          <a:sym typeface="+mn-lt"/>
                        </a:rPr>
                        <a:t>9</a:t>
                      </a:r>
                      <a:r>
                        <a:rPr kumimoji="0" lang="zh-CN" altLang="en-US" sz="1300" b="0" i="0" u="none" strike="noStrike" cap="none" normalizeH="0" baseline="0" dirty="0">
                          <a:ln>
                            <a:noFill/>
                          </a:ln>
                          <a:solidFill>
                            <a:srgbClr val="000000"/>
                          </a:solidFill>
                          <a:effectLst/>
                          <a:latin typeface="+mn-lt"/>
                          <a:ea typeface="+mn-ea"/>
                          <a:cs typeface="+mn-ea"/>
                          <a:sym typeface="+mn-lt"/>
                        </a:rPr>
                        <a:t>；</a:t>
                      </a:r>
                      <a:endParaRPr kumimoji="0" lang="en-US" altLang="zh-CN" sz="1300" b="0" i="0" u="none" strike="noStrike" cap="none" normalizeH="0" baseline="0" dirty="0">
                        <a:ln>
                          <a:noFill/>
                        </a:ln>
                        <a:solidFill>
                          <a:srgbClr val="000000"/>
                        </a:solidFill>
                        <a:effectLst/>
                        <a:latin typeface="+mn-lt"/>
                        <a:ea typeface="+mn-ea"/>
                        <a:cs typeface="+mn-ea"/>
                        <a:sym typeface="+mn-lt"/>
                      </a:endParaRPr>
                    </a:p>
                    <a:p>
                      <a:pPr marL="0" marR="0" lvl="0" indent="0" algn="l" defTabSz="914400" rtl="0" eaLnBrk="1" fontAlgn="base" latinLnBrk="0" hangingPunct="1">
                        <a:lnSpc>
                          <a:spcPts val="2200"/>
                        </a:lnSpc>
                        <a:spcBef>
                          <a:spcPct val="0"/>
                        </a:spcBef>
                        <a:spcAft>
                          <a:spcPct val="0"/>
                        </a:spcAft>
                        <a:buClrTx/>
                        <a:buSzTx/>
                        <a:buFontTx/>
                        <a:buNone/>
                      </a:pPr>
                      <a:r>
                        <a:rPr kumimoji="0" lang="zh-CN" altLang="en-US" sz="1300" b="0" i="0" u="none" strike="noStrike" cap="none" normalizeH="0" baseline="0" dirty="0">
                          <a:ln>
                            <a:noFill/>
                          </a:ln>
                          <a:solidFill>
                            <a:srgbClr val="000000"/>
                          </a:solidFill>
                          <a:effectLst/>
                          <a:latin typeface="+mn-lt"/>
                          <a:ea typeface="+mn-ea"/>
                          <a:cs typeface="+mn-ea"/>
                          <a:sym typeface="+mn-lt"/>
                        </a:rPr>
                        <a:t>外译</a:t>
                      </a:r>
                      <a:r>
                        <a:rPr kumimoji="0" lang="zh-CN" altLang="zh-CN" sz="1300" b="0" i="0" u="none" strike="noStrike" cap="none" normalizeH="0" baseline="0" dirty="0">
                          <a:ln>
                            <a:noFill/>
                          </a:ln>
                          <a:solidFill>
                            <a:srgbClr val="000000"/>
                          </a:solidFill>
                          <a:effectLst/>
                          <a:latin typeface="+mn-lt"/>
                          <a:ea typeface="+mn-ea"/>
                          <a:cs typeface="+mn-ea"/>
                          <a:sym typeface="+mn-lt"/>
                        </a:rPr>
                        <a:t>1</a:t>
                      </a:r>
                      <a:r>
                        <a:rPr kumimoji="0" lang="zh-CN" altLang="en-US" sz="1300" b="0" i="0" u="none" strike="noStrike" cap="none" normalizeH="0" baseline="0" dirty="0">
                          <a:ln>
                            <a:noFill/>
                          </a:ln>
                          <a:solidFill>
                            <a:srgbClr val="000000"/>
                          </a:solidFill>
                          <a:effectLst/>
                          <a:latin typeface="+mn-lt"/>
                          <a:ea typeface="+mn-ea"/>
                          <a:cs typeface="+mn-ea"/>
                          <a:sym typeface="+mn-lt"/>
                        </a:rPr>
                        <a:t>；滚动资助</a:t>
                      </a:r>
                      <a:r>
                        <a:rPr kumimoji="0" lang="zh-CN" altLang="zh-CN" sz="1300" b="0" i="0" u="none" strike="noStrike" cap="none" normalizeH="0" baseline="0" dirty="0">
                          <a:ln>
                            <a:noFill/>
                          </a:ln>
                          <a:solidFill>
                            <a:srgbClr val="000000"/>
                          </a:solidFill>
                          <a:effectLst/>
                          <a:latin typeface="+mn-lt"/>
                          <a:ea typeface="+mn-ea"/>
                          <a:cs typeface="+mn-ea"/>
                          <a:sym typeface="+mn-lt"/>
                        </a:rPr>
                        <a:t>4</a:t>
                      </a:r>
                      <a:r>
                        <a:rPr kumimoji="0" lang="zh-CN" altLang="en-US" sz="1300" b="0" i="0" u="none" strike="noStrike" cap="none" normalizeH="0" baseline="0" dirty="0">
                          <a:ln>
                            <a:noFill/>
                          </a:ln>
                          <a:solidFill>
                            <a:srgbClr val="000000"/>
                          </a:solidFill>
                          <a:effectLst/>
                          <a:latin typeface="+mn-lt"/>
                          <a:ea typeface="+mn-ea"/>
                          <a:cs typeface="+mn-ea"/>
                          <a:sym typeface="+mn-lt"/>
                        </a:rPr>
                        <a:t>项</a:t>
                      </a:r>
                    </a:p>
                  </a:txBody>
                  <a:tcPr marL="82295" marR="82295" marT="41141" marB="41141" anchor="ctr" horzOverflow="overflow"/>
                </a:tc>
                <a:extLst>
                  <a:ext uri="{0D108BD9-81ED-4DB2-BD59-A6C34878D82A}">
                    <a16:rowId xmlns:a16="http://schemas.microsoft.com/office/drawing/2014/main" xmlns="" val="10006"/>
                  </a:ext>
                </a:extLst>
              </a:tr>
              <a:tr h="543373">
                <a:tc>
                  <a:txBody>
                    <a:bodyPr/>
                    <a:lstStyle/>
                    <a:p>
                      <a:pPr algn="ctr"/>
                      <a:r>
                        <a:rPr lang="en-US" altLang="zh-CN" sz="1400" b="1" dirty="0">
                          <a:solidFill>
                            <a:srgbClr val="C00000"/>
                          </a:solidFill>
                          <a:latin typeface="+mn-lt"/>
                          <a:ea typeface="+mn-ea"/>
                          <a:cs typeface="+mn-ea"/>
                          <a:sym typeface="+mn-lt"/>
                        </a:rPr>
                        <a:t>2017</a:t>
                      </a:r>
                      <a:endParaRPr lang="zh-CN" altLang="en-US" sz="1400" b="1" dirty="0">
                        <a:solidFill>
                          <a:srgbClr val="C00000"/>
                        </a:solidFill>
                        <a:latin typeface="+mn-lt"/>
                        <a:ea typeface="+mn-ea"/>
                        <a:cs typeface="+mn-ea"/>
                        <a:sym typeface="+mn-lt"/>
                      </a:endParaRPr>
                    </a:p>
                  </a:txBody>
                  <a:tcPr marL="82296" marR="82296" marT="41148" marB="41148"/>
                </a:tc>
                <a:tc>
                  <a:txBody>
                    <a:bodyPr/>
                    <a:lstStyle/>
                    <a:p>
                      <a:pPr algn="ctr"/>
                      <a:r>
                        <a:rPr lang="en-US" altLang="zh-CN" sz="1400" b="1" dirty="0">
                          <a:solidFill>
                            <a:srgbClr val="C00000"/>
                          </a:solidFill>
                          <a:latin typeface="+mn-lt"/>
                          <a:ea typeface="+mn-ea"/>
                          <a:cs typeface="+mn-ea"/>
                          <a:sym typeface="+mn-lt"/>
                        </a:rPr>
                        <a:t>439</a:t>
                      </a:r>
                      <a:endParaRPr lang="zh-CN" altLang="en-US" sz="1400" b="1" dirty="0">
                        <a:solidFill>
                          <a:srgbClr val="C00000"/>
                        </a:solidFill>
                        <a:latin typeface="+mn-lt"/>
                        <a:ea typeface="+mn-ea"/>
                        <a:cs typeface="+mn-ea"/>
                        <a:sym typeface="+mn-lt"/>
                      </a:endParaRPr>
                    </a:p>
                  </a:txBody>
                  <a:tcPr marL="82296" marR="82296" marT="41148" marB="41148"/>
                </a:tc>
                <a:tc>
                  <a:txBody>
                    <a:bodyPr/>
                    <a:lstStyle/>
                    <a:p>
                      <a:pPr algn="ctr"/>
                      <a:r>
                        <a:rPr lang="en-US" altLang="zh-CN" sz="1400" b="1" dirty="0">
                          <a:solidFill>
                            <a:srgbClr val="C00000"/>
                          </a:solidFill>
                          <a:latin typeface="+mn-lt"/>
                          <a:ea typeface="+mn-ea"/>
                          <a:cs typeface="+mn-ea"/>
                          <a:sym typeface="+mn-lt"/>
                        </a:rPr>
                        <a:t>10910</a:t>
                      </a:r>
                      <a:endParaRPr lang="zh-CN" altLang="en-US" sz="1400" b="1" dirty="0">
                        <a:solidFill>
                          <a:srgbClr val="C00000"/>
                        </a:solidFill>
                        <a:latin typeface="+mn-lt"/>
                        <a:ea typeface="+mn-ea"/>
                        <a:cs typeface="+mn-ea"/>
                        <a:sym typeface="+mn-lt"/>
                      </a:endParaRPr>
                    </a:p>
                  </a:txBody>
                  <a:tcPr marL="82296" marR="82296" marT="41148" marB="41148"/>
                </a:tc>
                <a:tc>
                  <a:txBody>
                    <a:bodyPr/>
                    <a:lstStyle/>
                    <a:p>
                      <a:r>
                        <a:rPr lang="zh-CN" altLang="en-US" sz="1400" b="1" dirty="0">
                          <a:solidFill>
                            <a:srgbClr val="C00000"/>
                          </a:solidFill>
                          <a:latin typeface="+mn-lt"/>
                          <a:ea typeface="+mn-ea"/>
                          <a:cs typeface="+mn-ea"/>
                          <a:sym typeface="+mn-lt"/>
                        </a:rPr>
                        <a:t>重大专项</a:t>
                      </a:r>
                      <a:r>
                        <a:rPr lang="en-US" altLang="zh-CN" sz="1400" b="1" dirty="0">
                          <a:solidFill>
                            <a:srgbClr val="C00000"/>
                          </a:solidFill>
                          <a:latin typeface="+mn-lt"/>
                          <a:ea typeface="+mn-ea"/>
                          <a:cs typeface="+mn-ea"/>
                          <a:sym typeface="+mn-lt"/>
                        </a:rPr>
                        <a:t>3</a:t>
                      </a:r>
                      <a:r>
                        <a:rPr lang="zh-CN" altLang="en-US" sz="1400" b="1" dirty="0">
                          <a:solidFill>
                            <a:srgbClr val="C00000"/>
                          </a:solidFill>
                          <a:latin typeface="+mn-lt"/>
                          <a:ea typeface="+mn-ea"/>
                          <a:cs typeface="+mn-ea"/>
                          <a:sym typeface="+mn-lt"/>
                        </a:rPr>
                        <a:t>；重点</a:t>
                      </a:r>
                      <a:r>
                        <a:rPr lang="en-US" altLang="zh-CN" sz="1400" b="1" dirty="0">
                          <a:solidFill>
                            <a:srgbClr val="C00000"/>
                          </a:solidFill>
                          <a:latin typeface="+mn-lt"/>
                          <a:ea typeface="+mn-ea"/>
                          <a:cs typeface="+mn-ea"/>
                          <a:sym typeface="+mn-lt"/>
                        </a:rPr>
                        <a:t>34</a:t>
                      </a:r>
                      <a:r>
                        <a:rPr lang="zh-CN" altLang="en-US" sz="1400" b="1" dirty="0">
                          <a:solidFill>
                            <a:srgbClr val="C00000"/>
                          </a:solidFill>
                          <a:latin typeface="+mn-lt"/>
                          <a:ea typeface="+mn-ea"/>
                          <a:cs typeface="+mn-ea"/>
                          <a:sym typeface="+mn-lt"/>
                        </a:rPr>
                        <a:t>；一般</a:t>
                      </a:r>
                      <a:r>
                        <a:rPr lang="en-US" altLang="zh-CN" sz="1400" b="1" dirty="0">
                          <a:solidFill>
                            <a:srgbClr val="C00000"/>
                          </a:solidFill>
                          <a:latin typeface="+mn-lt"/>
                          <a:ea typeface="+mn-ea"/>
                          <a:cs typeface="+mn-ea"/>
                          <a:sym typeface="+mn-lt"/>
                        </a:rPr>
                        <a:t>219</a:t>
                      </a:r>
                      <a:r>
                        <a:rPr lang="zh-CN" altLang="en-US" sz="1400" b="1" dirty="0">
                          <a:solidFill>
                            <a:srgbClr val="C00000"/>
                          </a:solidFill>
                          <a:latin typeface="+mn-lt"/>
                          <a:ea typeface="+mn-ea"/>
                          <a:cs typeface="+mn-ea"/>
                          <a:sym typeface="+mn-lt"/>
                        </a:rPr>
                        <a:t>；青年</a:t>
                      </a:r>
                      <a:r>
                        <a:rPr lang="en-US" altLang="zh-CN" sz="1400" b="1" dirty="0">
                          <a:solidFill>
                            <a:srgbClr val="C00000"/>
                          </a:solidFill>
                          <a:latin typeface="+mn-lt"/>
                          <a:ea typeface="+mn-ea"/>
                          <a:cs typeface="+mn-ea"/>
                          <a:sym typeface="+mn-lt"/>
                        </a:rPr>
                        <a:t>91</a:t>
                      </a:r>
                      <a:r>
                        <a:rPr lang="zh-CN" altLang="en-US" sz="1400" b="1" dirty="0">
                          <a:solidFill>
                            <a:srgbClr val="C00000"/>
                          </a:solidFill>
                          <a:latin typeface="+mn-lt"/>
                          <a:ea typeface="+mn-ea"/>
                          <a:cs typeface="+mn-ea"/>
                          <a:sym typeface="+mn-lt"/>
                        </a:rPr>
                        <a:t>；后期</a:t>
                      </a:r>
                      <a:r>
                        <a:rPr lang="en-US" altLang="zh-CN" sz="1400" b="1" dirty="0">
                          <a:solidFill>
                            <a:srgbClr val="C00000"/>
                          </a:solidFill>
                          <a:latin typeface="+mn-lt"/>
                          <a:ea typeface="+mn-ea"/>
                          <a:cs typeface="+mn-ea"/>
                          <a:sym typeface="+mn-lt"/>
                        </a:rPr>
                        <a:t>48</a:t>
                      </a:r>
                      <a:r>
                        <a:rPr lang="zh-CN" altLang="en-US" sz="1400" b="1" dirty="0">
                          <a:solidFill>
                            <a:srgbClr val="C00000"/>
                          </a:solidFill>
                          <a:latin typeface="+mn-lt"/>
                          <a:ea typeface="+mn-ea"/>
                          <a:cs typeface="+mn-ea"/>
                          <a:sym typeface="+mn-lt"/>
                        </a:rPr>
                        <a:t>；文库</a:t>
                      </a:r>
                      <a:r>
                        <a:rPr lang="en-US" altLang="zh-CN" sz="1400" b="1" dirty="0">
                          <a:solidFill>
                            <a:srgbClr val="C00000"/>
                          </a:solidFill>
                          <a:latin typeface="+mn-lt"/>
                          <a:ea typeface="+mn-ea"/>
                          <a:cs typeface="+mn-ea"/>
                          <a:sym typeface="+mn-lt"/>
                        </a:rPr>
                        <a:t>4</a:t>
                      </a:r>
                      <a:r>
                        <a:rPr lang="zh-CN" altLang="en-US" sz="1400" b="1" dirty="0">
                          <a:solidFill>
                            <a:srgbClr val="C00000"/>
                          </a:solidFill>
                          <a:latin typeface="+mn-lt"/>
                          <a:ea typeface="+mn-ea"/>
                          <a:cs typeface="+mn-ea"/>
                          <a:sym typeface="+mn-lt"/>
                        </a:rPr>
                        <a:t>；滚动资助</a:t>
                      </a:r>
                      <a:r>
                        <a:rPr lang="en-US" altLang="zh-CN" sz="1400" b="1" dirty="0">
                          <a:solidFill>
                            <a:srgbClr val="C00000"/>
                          </a:solidFill>
                          <a:latin typeface="+mn-lt"/>
                          <a:ea typeface="+mn-ea"/>
                          <a:cs typeface="+mn-ea"/>
                          <a:sym typeface="+mn-lt"/>
                        </a:rPr>
                        <a:t>7</a:t>
                      </a:r>
                      <a:r>
                        <a:rPr lang="zh-CN" altLang="en-US" sz="1400" b="1" dirty="0">
                          <a:solidFill>
                            <a:srgbClr val="C00000"/>
                          </a:solidFill>
                          <a:latin typeface="+mn-lt"/>
                          <a:ea typeface="+mn-ea"/>
                          <a:cs typeface="+mn-ea"/>
                          <a:sym typeface="+mn-lt"/>
                        </a:rPr>
                        <a:t>项；年度重大</a:t>
                      </a:r>
                      <a:r>
                        <a:rPr lang="en-US" altLang="zh-CN" sz="1400" b="1" dirty="0">
                          <a:solidFill>
                            <a:srgbClr val="C00000"/>
                          </a:solidFill>
                          <a:latin typeface="+mn-lt"/>
                          <a:ea typeface="+mn-ea"/>
                          <a:cs typeface="+mn-ea"/>
                          <a:sym typeface="+mn-lt"/>
                        </a:rPr>
                        <a:t>24</a:t>
                      </a:r>
                      <a:r>
                        <a:rPr lang="zh-CN" altLang="en-US" sz="1400" b="1" dirty="0">
                          <a:solidFill>
                            <a:srgbClr val="C00000"/>
                          </a:solidFill>
                          <a:latin typeface="+mn-lt"/>
                          <a:ea typeface="+mn-ea"/>
                          <a:cs typeface="+mn-ea"/>
                          <a:sym typeface="+mn-lt"/>
                        </a:rPr>
                        <a:t>，重大转重点</a:t>
                      </a:r>
                      <a:r>
                        <a:rPr lang="en-US" altLang="zh-CN" sz="1400" b="1" dirty="0">
                          <a:solidFill>
                            <a:srgbClr val="C00000"/>
                          </a:solidFill>
                          <a:latin typeface="+mn-lt"/>
                          <a:ea typeface="+mn-ea"/>
                          <a:cs typeface="+mn-ea"/>
                          <a:sym typeface="+mn-lt"/>
                        </a:rPr>
                        <a:t>2</a:t>
                      </a:r>
                      <a:r>
                        <a:rPr lang="zh-CN" altLang="en-US" sz="1400" b="1" dirty="0">
                          <a:solidFill>
                            <a:srgbClr val="C00000"/>
                          </a:solidFill>
                          <a:latin typeface="+mn-lt"/>
                          <a:ea typeface="+mn-ea"/>
                          <a:cs typeface="+mn-ea"/>
                          <a:sym typeface="+mn-lt"/>
                        </a:rPr>
                        <a:t>；外译</a:t>
                      </a:r>
                      <a:r>
                        <a:rPr lang="en-US" altLang="zh-CN" sz="1400" b="1" dirty="0">
                          <a:solidFill>
                            <a:srgbClr val="C00000"/>
                          </a:solidFill>
                          <a:latin typeface="+mn-lt"/>
                          <a:ea typeface="+mn-ea"/>
                          <a:cs typeface="+mn-ea"/>
                          <a:sym typeface="+mn-lt"/>
                        </a:rPr>
                        <a:t>7</a:t>
                      </a:r>
                      <a:endParaRPr lang="zh-CN" altLang="en-US" sz="1400" b="1" dirty="0">
                        <a:solidFill>
                          <a:srgbClr val="C00000"/>
                        </a:solidFill>
                        <a:latin typeface="+mn-lt"/>
                        <a:ea typeface="+mn-ea"/>
                        <a:cs typeface="+mn-ea"/>
                        <a:sym typeface="+mn-lt"/>
                      </a:endParaRPr>
                    </a:p>
                  </a:txBody>
                  <a:tcPr marL="82296" marR="82296" marT="41148" marB="41148"/>
                </a:tc>
                <a:extLst>
                  <a:ext uri="{0D108BD9-81ED-4DB2-BD59-A6C34878D82A}">
                    <a16:rowId xmlns:a16="http://schemas.microsoft.com/office/drawing/2014/main" xmlns="" val="3010916541"/>
                  </a:ext>
                </a:extLst>
              </a:tr>
            </a:tbl>
          </a:graphicData>
        </a:graphic>
      </p:graphicFrame>
      <p:pic>
        <p:nvPicPr>
          <p:cNvPr id="6" name="Picture 3" descr="F:\案例二\355\ornsoft\page_bg.jpg-id=87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847" b="15625"/>
          <a:stretch/>
        </p:blipFill>
        <p:spPr bwMode="auto">
          <a:xfrm>
            <a:off x="0" y="265212"/>
            <a:ext cx="5004048" cy="4589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21736" y="262896"/>
            <a:ext cx="3823625" cy="393152"/>
          </a:xfrm>
          <a:prstGeom prst="rect">
            <a:avLst/>
          </a:prstGeom>
          <a:effectLst>
            <a:outerShdw blurRad="50800" dist="38100" dir="5400000" algn="t" rotWithShape="0">
              <a:prstClr val="black">
                <a:alpha val="40000"/>
              </a:prstClr>
            </a:outerShdw>
          </a:effectLst>
        </p:spPr>
        <p:txBody>
          <a:bodyPr/>
          <a:lstStyle/>
          <a:p>
            <a:pPr algn="ctr" defTabSz="822940">
              <a:spcBef>
                <a:spcPct val="0"/>
              </a:spcBef>
              <a:defRPr/>
            </a:pPr>
            <a:r>
              <a:rPr lang="zh-CN" altLang="en-US" sz="2160" b="1" dirty="0">
                <a:solidFill>
                  <a:schemeClr val="bg1"/>
                </a:solidFill>
                <a:cs typeface="+mn-ea"/>
                <a:sym typeface="+mn-lt"/>
              </a:rPr>
              <a:t>近年来江苏国家项目立项情况</a:t>
            </a:r>
          </a:p>
        </p:txBody>
      </p:sp>
    </p:spTree>
    <p:extLst>
      <p:ext uri="{BB962C8B-B14F-4D97-AF65-F5344CB8AC3E}">
        <p14:creationId xmlns:p14="http://schemas.microsoft.com/office/powerpoint/2010/main" val="44390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30876" y="1187531"/>
            <a:ext cx="6082250" cy="3759609"/>
            <a:chOff x="2320290" y="1786890"/>
            <a:chExt cx="7551420" cy="4381500"/>
          </a:xfrm>
        </p:grpSpPr>
        <p:graphicFrame>
          <p:nvGraphicFramePr>
            <p:cNvPr id="22534" name="图表 7"/>
            <p:cNvGraphicFramePr>
              <a:graphicFrameLocks/>
            </p:cNvGraphicFramePr>
            <p:nvPr>
              <p:extLst/>
            </p:nvPr>
          </p:nvGraphicFramePr>
          <p:xfrm>
            <a:off x="2320290" y="1899286"/>
            <a:ext cx="7551420" cy="4269104"/>
          </p:xfrm>
          <a:graphic>
            <a:graphicData uri="http://schemas.openxmlformats.org/presentationml/2006/ole">
              <mc:AlternateContent xmlns:mc="http://schemas.openxmlformats.org/markup-compatibility/2006">
                <mc:Choice xmlns:v="urn:schemas-microsoft-com:vml" Requires="v">
                  <p:oleObj spid="_x0000_s3092" name="图表" r:id="rId3" imgW="6295881" imgH="3562166" progId="Excel.Chart.8">
                    <p:embed/>
                  </p:oleObj>
                </mc:Choice>
                <mc:Fallback>
                  <p:oleObj name="图表" r:id="rId3" imgW="6295881" imgH="3562166" progId="Excel.Chart.8">
                    <p:embed/>
                    <p:pic>
                      <p:nvPicPr>
                        <p:cNvPr id="0" name=""/>
                        <p:cNvPicPr>
                          <a:picLocks noChangeArrowheads="1"/>
                        </p:cNvPicPr>
                        <p:nvPr/>
                      </p:nvPicPr>
                      <p:blipFill>
                        <a:blip r:embed="rId4"/>
                        <a:srcRect/>
                        <a:stretch>
                          <a:fillRect/>
                        </a:stretch>
                      </p:blipFill>
                      <p:spPr bwMode="auto">
                        <a:xfrm>
                          <a:off x="2320290" y="1899286"/>
                          <a:ext cx="7551420" cy="4269104"/>
                        </a:xfrm>
                        <a:prstGeom prst="rect">
                          <a:avLst/>
                        </a:prstGeom>
                        <a:noFill/>
                        <a:ln>
                          <a:noFill/>
                        </a:ln>
                        <a:extLst/>
                      </p:spPr>
                    </p:pic>
                  </p:oleObj>
                </mc:Fallback>
              </mc:AlternateContent>
            </a:graphicData>
          </a:graphic>
        </p:graphicFrame>
        <p:sp>
          <p:nvSpPr>
            <p:cNvPr id="9" name="文本框 2"/>
            <p:cNvSpPr txBox="1">
              <a:spLocks noChangeArrowheads="1"/>
            </p:cNvSpPr>
            <p:nvPr/>
          </p:nvSpPr>
          <p:spPr bwMode="auto">
            <a:xfrm>
              <a:off x="3070860" y="3015616"/>
              <a:ext cx="1000126" cy="327660"/>
            </a:xfrm>
            <a:prstGeom prst="rect">
              <a:avLst/>
            </a:prstGeom>
            <a:solidFill>
              <a:srgbClr val="FFFFFF"/>
            </a:solidFill>
            <a:ln w="9525">
              <a:noFill/>
              <a:miter lim="800000"/>
              <a:headEnd/>
              <a:tailEnd/>
            </a:ln>
          </p:spPr>
          <p:txBody>
            <a:bodyPr/>
            <a:lstStyle/>
            <a:p>
              <a:pPr algn="just">
                <a:defRPr/>
              </a:pPr>
              <a:r>
                <a:rPr lang="zh-CN" altLang="en-US" sz="990" b="1" kern="100" dirty="0">
                  <a:cs typeface="+mn-ea"/>
                  <a:sym typeface="+mn-lt"/>
                </a:rPr>
                <a:t>全国第三</a:t>
              </a:r>
              <a:endParaRPr lang="zh-CN" altLang="en-US" sz="990" kern="100" dirty="0">
                <a:cs typeface="+mn-ea"/>
                <a:sym typeface="+mn-lt"/>
              </a:endParaRPr>
            </a:p>
          </p:txBody>
        </p:sp>
        <p:sp>
          <p:nvSpPr>
            <p:cNvPr id="10" name="文本框 2"/>
            <p:cNvSpPr txBox="1">
              <a:spLocks noChangeArrowheads="1"/>
            </p:cNvSpPr>
            <p:nvPr/>
          </p:nvSpPr>
          <p:spPr bwMode="auto">
            <a:xfrm>
              <a:off x="4070986" y="2581276"/>
              <a:ext cx="973454" cy="325754"/>
            </a:xfrm>
            <a:prstGeom prst="rect">
              <a:avLst/>
            </a:prstGeom>
            <a:solidFill>
              <a:srgbClr val="FFFFFF"/>
            </a:solidFill>
            <a:ln w="9525">
              <a:noFill/>
              <a:miter lim="800000"/>
              <a:headEnd/>
              <a:tailEnd/>
            </a:ln>
          </p:spPr>
          <p:txBody>
            <a:bodyPr/>
            <a:lstStyle/>
            <a:p>
              <a:pPr algn="just">
                <a:defRPr/>
              </a:pPr>
              <a:r>
                <a:rPr lang="zh-CN" altLang="en-US" sz="990" b="1" kern="100" dirty="0">
                  <a:cs typeface="+mn-ea"/>
                  <a:sym typeface="+mn-lt"/>
                </a:rPr>
                <a:t>全国第三</a:t>
              </a:r>
              <a:endParaRPr lang="zh-CN" altLang="en-US" sz="990" kern="100" dirty="0">
                <a:cs typeface="+mn-ea"/>
                <a:sym typeface="+mn-lt"/>
              </a:endParaRPr>
            </a:p>
          </p:txBody>
        </p:sp>
        <p:sp>
          <p:nvSpPr>
            <p:cNvPr id="11" name="文本框 2"/>
            <p:cNvSpPr txBox="1">
              <a:spLocks noChangeArrowheads="1"/>
            </p:cNvSpPr>
            <p:nvPr/>
          </p:nvSpPr>
          <p:spPr bwMode="auto">
            <a:xfrm>
              <a:off x="5231130" y="2564130"/>
              <a:ext cx="1051560" cy="302896"/>
            </a:xfrm>
            <a:prstGeom prst="rect">
              <a:avLst/>
            </a:prstGeom>
            <a:solidFill>
              <a:srgbClr val="FFFFFF"/>
            </a:solidFill>
            <a:ln w="9525">
              <a:noFill/>
              <a:miter lim="800000"/>
              <a:headEnd/>
              <a:tailEnd/>
            </a:ln>
          </p:spPr>
          <p:txBody>
            <a:bodyPr/>
            <a:lstStyle/>
            <a:p>
              <a:pPr algn="just">
                <a:defRPr/>
              </a:pPr>
              <a:r>
                <a:rPr lang="zh-CN" altLang="en-US" sz="990" b="1" kern="100" dirty="0">
                  <a:cs typeface="+mn-ea"/>
                  <a:sym typeface="+mn-lt"/>
                </a:rPr>
                <a:t>全国第二</a:t>
              </a:r>
              <a:endParaRPr lang="zh-CN" altLang="en-US" sz="990" kern="100" dirty="0">
                <a:cs typeface="+mn-ea"/>
                <a:sym typeface="+mn-lt"/>
              </a:endParaRPr>
            </a:p>
          </p:txBody>
        </p:sp>
        <p:sp>
          <p:nvSpPr>
            <p:cNvPr id="12" name="文本框 2"/>
            <p:cNvSpPr txBox="1">
              <a:spLocks noChangeArrowheads="1"/>
            </p:cNvSpPr>
            <p:nvPr/>
          </p:nvSpPr>
          <p:spPr bwMode="auto">
            <a:xfrm>
              <a:off x="6355080" y="2133600"/>
              <a:ext cx="990600" cy="325756"/>
            </a:xfrm>
            <a:prstGeom prst="rect">
              <a:avLst/>
            </a:prstGeom>
            <a:solidFill>
              <a:srgbClr val="FFFFFF"/>
            </a:solidFill>
            <a:ln w="9525">
              <a:noFill/>
              <a:miter lim="800000"/>
              <a:headEnd/>
              <a:tailEnd/>
            </a:ln>
          </p:spPr>
          <p:txBody>
            <a:bodyPr/>
            <a:lstStyle/>
            <a:p>
              <a:pPr algn="just">
                <a:defRPr/>
              </a:pPr>
              <a:r>
                <a:rPr lang="zh-CN" altLang="en-US" sz="990" b="1" kern="100" dirty="0">
                  <a:cs typeface="+mn-ea"/>
                  <a:sym typeface="+mn-lt"/>
                </a:rPr>
                <a:t>全国第二</a:t>
              </a:r>
              <a:endParaRPr lang="zh-CN" altLang="en-US" sz="990" kern="100" dirty="0">
                <a:cs typeface="+mn-ea"/>
                <a:sym typeface="+mn-lt"/>
              </a:endParaRPr>
            </a:p>
          </p:txBody>
        </p:sp>
        <p:sp>
          <p:nvSpPr>
            <p:cNvPr id="13" name="文本框 2"/>
            <p:cNvSpPr txBox="1">
              <a:spLocks noChangeArrowheads="1"/>
            </p:cNvSpPr>
            <p:nvPr/>
          </p:nvSpPr>
          <p:spPr bwMode="auto">
            <a:xfrm>
              <a:off x="7467601" y="2133600"/>
              <a:ext cx="1047750" cy="325756"/>
            </a:xfrm>
            <a:prstGeom prst="rect">
              <a:avLst/>
            </a:prstGeom>
            <a:solidFill>
              <a:srgbClr val="FFFFFF"/>
            </a:solidFill>
            <a:ln w="9525">
              <a:noFill/>
              <a:miter lim="800000"/>
              <a:headEnd/>
              <a:tailEnd/>
            </a:ln>
          </p:spPr>
          <p:txBody>
            <a:bodyPr/>
            <a:lstStyle/>
            <a:p>
              <a:pPr algn="just">
                <a:defRPr/>
              </a:pPr>
              <a:r>
                <a:rPr lang="zh-CN" altLang="en-US" sz="990" b="1" kern="100">
                  <a:cs typeface="+mn-ea"/>
                  <a:sym typeface="+mn-lt"/>
                </a:rPr>
                <a:t>全国第一</a:t>
              </a:r>
              <a:endParaRPr lang="zh-CN" altLang="en-US" sz="990" kern="100">
                <a:cs typeface="+mn-ea"/>
                <a:sym typeface="+mn-lt"/>
              </a:endParaRPr>
            </a:p>
          </p:txBody>
        </p:sp>
        <p:sp>
          <p:nvSpPr>
            <p:cNvPr id="14" name="文本框 2"/>
            <p:cNvSpPr txBox="1">
              <a:spLocks noChangeArrowheads="1"/>
            </p:cNvSpPr>
            <p:nvPr/>
          </p:nvSpPr>
          <p:spPr bwMode="auto">
            <a:xfrm>
              <a:off x="8663940" y="1786890"/>
              <a:ext cx="1061086" cy="325756"/>
            </a:xfrm>
            <a:prstGeom prst="rect">
              <a:avLst/>
            </a:prstGeom>
            <a:solidFill>
              <a:srgbClr val="FFFFFF"/>
            </a:solidFill>
            <a:ln w="9525">
              <a:noFill/>
              <a:miter lim="800000"/>
              <a:headEnd/>
              <a:tailEnd/>
            </a:ln>
          </p:spPr>
          <p:txBody>
            <a:bodyPr/>
            <a:lstStyle/>
            <a:p>
              <a:pPr algn="just">
                <a:defRPr/>
              </a:pPr>
              <a:r>
                <a:rPr lang="zh-CN" altLang="en-US" sz="990" b="1" kern="100" dirty="0">
                  <a:cs typeface="+mn-ea"/>
                  <a:sym typeface="+mn-lt"/>
                </a:rPr>
                <a:t>全国第一</a:t>
              </a:r>
              <a:endParaRPr lang="zh-CN" altLang="en-US" sz="990" kern="100" dirty="0">
                <a:cs typeface="+mn-ea"/>
                <a:sym typeface="+mn-lt"/>
              </a:endParaRPr>
            </a:p>
          </p:txBody>
        </p:sp>
      </p:grpSp>
      <p:pic>
        <p:nvPicPr>
          <p:cNvPr id="15" name="Picture 3" descr="F:\案例二\355\ornsoft\page_bg.jpg-id=870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6847" b="15625"/>
          <a:stretch/>
        </p:blipFill>
        <p:spPr bwMode="auto">
          <a:xfrm>
            <a:off x="29673" y="289258"/>
            <a:ext cx="4326304" cy="4589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410863" y="334669"/>
            <a:ext cx="5120640" cy="392907"/>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宋体" charset="0"/>
                <a:cs typeface="宋体" charset="0"/>
              </a:defRPr>
            </a:lvl1pPr>
            <a:lvl2pPr>
              <a:defRPr kumimoji="1" sz="2800">
                <a:solidFill>
                  <a:schemeClr val="tx1"/>
                </a:solidFill>
                <a:latin typeface="Calibri" charset="0"/>
                <a:ea typeface="宋体" charset="0"/>
              </a:defRPr>
            </a:lvl2pPr>
            <a:lvl3pPr>
              <a:defRPr kumimoji="1" sz="2400">
                <a:solidFill>
                  <a:schemeClr val="tx1"/>
                </a:solidFill>
                <a:latin typeface="Calibri" charset="0"/>
                <a:ea typeface="宋体" charset="0"/>
              </a:defRPr>
            </a:lvl3pPr>
            <a:lvl4pPr>
              <a:defRPr kumimoji="1" sz="2000">
                <a:solidFill>
                  <a:schemeClr val="tx1"/>
                </a:solidFill>
                <a:latin typeface="Calibri" charset="0"/>
                <a:ea typeface="宋体" charset="0"/>
              </a:defRPr>
            </a:lvl4pPr>
            <a:lvl5pPr>
              <a:defRPr kumimoji="1" sz="2000">
                <a:solidFill>
                  <a:schemeClr val="tx1"/>
                </a:solidFill>
                <a:latin typeface="Calibri" charset="0"/>
                <a:ea typeface="宋体" charset="0"/>
              </a:defRPr>
            </a:lvl5pPr>
            <a:lvl6pPr eaLnBrk="0" fontAlgn="base" hangingPunct="0">
              <a:spcAft>
                <a:spcPct val="0"/>
              </a:spcAft>
              <a:buFont typeface="Arial" charset="0"/>
              <a:buChar char="»"/>
              <a:defRPr kumimoji="1" sz="2000">
                <a:solidFill>
                  <a:schemeClr val="tx1"/>
                </a:solidFill>
                <a:latin typeface="Calibri" charset="0"/>
                <a:ea typeface="宋体" charset="0"/>
              </a:defRPr>
            </a:lvl6pPr>
            <a:lvl7pPr eaLnBrk="0" fontAlgn="base" hangingPunct="0">
              <a:spcAft>
                <a:spcPct val="0"/>
              </a:spcAft>
              <a:buFont typeface="Arial" charset="0"/>
              <a:buChar char="»"/>
              <a:defRPr kumimoji="1" sz="2000">
                <a:solidFill>
                  <a:schemeClr val="tx1"/>
                </a:solidFill>
                <a:latin typeface="Calibri" charset="0"/>
                <a:ea typeface="宋体" charset="0"/>
              </a:defRPr>
            </a:lvl7pPr>
            <a:lvl8pPr eaLnBrk="0" fontAlgn="base" hangingPunct="0">
              <a:spcAft>
                <a:spcPct val="0"/>
              </a:spcAft>
              <a:buFont typeface="Arial" charset="0"/>
              <a:buChar char="»"/>
              <a:defRPr kumimoji="1" sz="2000">
                <a:solidFill>
                  <a:schemeClr val="tx1"/>
                </a:solidFill>
                <a:latin typeface="Calibri" charset="0"/>
                <a:ea typeface="宋体" charset="0"/>
              </a:defRPr>
            </a:lvl8pPr>
            <a:lvl9pPr eaLnBrk="0" fontAlgn="base" hangingPunct="0">
              <a:spcAft>
                <a:spcPct val="0"/>
              </a:spcAft>
              <a:buFont typeface="Arial" charset="0"/>
              <a:buChar char="»"/>
              <a:defRPr kumimoji="1" sz="2000">
                <a:solidFill>
                  <a:schemeClr val="tx1"/>
                </a:solidFill>
                <a:latin typeface="Calibri" charset="0"/>
                <a:ea typeface="宋体" charset="0"/>
              </a:defRPr>
            </a:lvl9pPr>
          </a:lstStyle>
          <a:p>
            <a:pPr algn="ctr" eaLnBrk="1" hangingPunct="1">
              <a:defRPr/>
            </a:pPr>
            <a:r>
              <a:rPr lang="zh-CN" altLang="en-US" sz="1620" b="1" dirty="0">
                <a:solidFill>
                  <a:schemeClr val="bg1"/>
                </a:solidFill>
                <a:latin typeface="+mn-lt"/>
                <a:ea typeface="+mn-ea"/>
                <a:cs typeface="+mn-ea"/>
                <a:sym typeface="+mn-lt"/>
              </a:rPr>
              <a:t>近</a:t>
            </a:r>
            <a:r>
              <a:rPr lang="en-US" altLang="zh-CN" sz="1620" b="1" dirty="0">
                <a:solidFill>
                  <a:schemeClr val="bg1"/>
                </a:solidFill>
                <a:latin typeface="+mn-lt"/>
                <a:ea typeface="+mn-ea"/>
                <a:cs typeface="+mn-ea"/>
                <a:sym typeface="+mn-lt"/>
              </a:rPr>
              <a:t>6</a:t>
            </a:r>
            <a:r>
              <a:rPr lang="zh-CN" altLang="en-US" sz="1620" b="1" dirty="0">
                <a:solidFill>
                  <a:schemeClr val="bg1"/>
                </a:solidFill>
                <a:latin typeface="+mn-lt"/>
                <a:ea typeface="+mn-ea"/>
                <a:cs typeface="+mn-ea"/>
                <a:sym typeface="+mn-lt"/>
              </a:rPr>
              <a:t>年江苏国家社科基金年度项目立项情况</a:t>
            </a:r>
          </a:p>
        </p:txBody>
      </p:sp>
    </p:spTree>
    <p:extLst>
      <p:ext uri="{BB962C8B-B14F-4D97-AF65-F5344CB8AC3E}">
        <p14:creationId xmlns:p14="http://schemas.microsoft.com/office/powerpoint/2010/main" val="2359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10"/>
          <p:cNvGraphicFramePr>
            <a:graphicFrameLocks noGrp="1"/>
          </p:cNvGraphicFramePr>
          <p:nvPr>
            <p:ph idx="1"/>
            <p:extLst/>
          </p:nvPr>
        </p:nvGraphicFramePr>
        <p:xfrm>
          <a:off x="502444" y="1128714"/>
          <a:ext cx="8137922" cy="37647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133514" y="2701896"/>
            <a:ext cx="712880" cy="313932"/>
          </a:xfrm>
          <a:prstGeom prst="rect">
            <a:avLst/>
          </a:prstGeom>
          <a:noFill/>
        </p:spPr>
        <p:txBody>
          <a:bodyPr wrap="square" rtlCol="0">
            <a:spAutoFit/>
          </a:bodyPr>
          <a:lstStyle/>
          <a:p>
            <a:r>
              <a:rPr lang="en-US" altLang="zh-CN" sz="1440" b="1" dirty="0">
                <a:solidFill>
                  <a:srgbClr val="002060"/>
                </a:solidFill>
                <a:cs typeface="+mn-ea"/>
                <a:sym typeface="+mn-lt"/>
              </a:rPr>
              <a:t>5308</a:t>
            </a:r>
            <a:endParaRPr lang="zh-CN" altLang="en-US" sz="1440" b="1" dirty="0">
              <a:solidFill>
                <a:srgbClr val="002060"/>
              </a:solidFill>
              <a:cs typeface="+mn-ea"/>
              <a:sym typeface="+mn-lt"/>
            </a:endParaRPr>
          </a:p>
        </p:txBody>
      </p:sp>
      <p:sp>
        <p:nvSpPr>
          <p:cNvPr id="9" name="TextBox 8"/>
          <p:cNvSpPr txBox="1"/>
          <p:nvPr/>
        </p:nvSpPr>
        <p:spPr>
          <a:xfrm>
            <a:off x="2870582" y="2724758"/>
            <a:ext cx="648072" cy="313932"/>
          </a:xfrm>
          <a:prstGeom prst="rect">
            <a:avLst/>
          </a:prstGeom>
          <a:noFill/>
        </p:spPr>
        <p:txBody>
          <a:bodyPr wrap="square" rtlCol="0">
            <a:spAutoFit/>
          </a:bodyPr>
          <a:lstStyle/>
          <a:p>
            <a:r>
              <a:rPr lang="en-US" altLang="zh-CN" sz="1440" b="1" dirty="0">
                <a:solidFill>
                  <a:srgbClr val="002060"/>
                </a:solidFill>
                <a:cs typeface="+mn-ea"/>
                <a:sym typeface="+mn-lt"/>
              </a:rPr>
              <a:t>5148</a:t>
            </a:r>
            <a:endParaRPr lang="zh-CN" altLang="en-US" sz="1440" b="1" dirty="0">
              <a:solidFill>
                <a:srgbClr val="002060"/>
              </a:solidFill>
              <a:cs typeface="+mn-ea"/>
              <a:sym typeface="+mn-lt"/>
            </a:endParaRPr>
          </a:p>
        </p:txBody>
      </p:sp>
      <p:sp>
        <p:nvSpPr>
          <p:cNvPr id="10" name="TextBox 9"/>
          <p:cNvSpPr txBox="1"/>
          <p:nvPr/>
        </p:nvSpPr>
        <p:spPr>
          <a:xfrm>
            <a:off x="3518655" y="2395449"/>
            <a:ext cx="712880" cy="313932"/>
          </a:xfrm>
          <a:prstGeom prst="rect">
            <a:avLst/>
          </a:prstGeom>
          <a:noFill/>
        </p:spPr>
        <p:txBody>
          <a:bodyPr wrap="square" rtlCol="0">
            <a:spAutoFit/>
          </a:bodyPr>
          <a:lstStyle/>
          <a:p>
            <a:r>
              <a:rPr lang="en-US" altLang="zh-CN" sz="1440" b="1" dirty="0">
                <a:solidFill>
                  <a:srgbClr val="002060"/>
                </a:solidFill>
                <a:cs typeface="+mn-ea"/>
                <a:sym typeface="+mn-lt"/>
              </a:rPr>
              <a:t>6382</a:t>
            </a:r>
            <a:endParaRPr lang="zh-CN" altLang="en-US" sz="1440" b="1" dirty="0">
              <a:solidFill>
                <a:srgbClr val="002060"/>
              </a:solidFill>
              <a:cs typeface="+mn-ea"/>
              <a:sym typeface="+mn-lt"/>
            </a:endParaRPr>
          </a:p>
        </p:txBody>
      </p:sp>
      <p:sp>
        <p:nvSpPr>
          <p:cNvPr id="11" name="TextBox 10"/>
          <p:cNvSpPr txBox="1"/>
          <p:nvPr/>
        </p:nvSpPr>
        <p:spPr>
          <a:xfrm>
            <a:off x="4247369" y="1915450"/>
            <a:ext cx="648072" cy="313932"/>
          </a:xfrm>
          <a:prstGeom prst="rect">
            <a:avLst/>
          </a:prstGeom>
          <a:noFill/>
        </p:spPr>
        <p:txBody>
          <a:bodyPr wrap="square" rtlCol="0">
            <a:spAutoFit/>
          </a:bodyPr>
          <a:lstStyle/>
          <a:p>
            <a:r>
              <a:rPr lang="en-US" altLang="zh-CN" sz="1440" b="1" dirty="0">
                <a:solidFill>
                  <a:srgbClr val="002060"/>
                </a:solidFill>
                <a:cs typeface="+mn-ea"/>
                <a:sym typeface="+mn-lt"/>
              </a:rPr>
              <a:t>8380</a:t>
            </a:r>
            <a:endParaRPr lang="zh-CN" altLang="en-US" sz="1440" b="1" dirty="0">
              <a:solidFill>
                <a:srgbClr val="002060"/>
              </a:solidFill>
              <a:cs typeface="+mn-ea"/>
              <a:sym typeface="+mn-lt"/>
            </a:endParaRPr>
          </a:p>
        </p:txBody>
      </p:sp>
      <p:sp>
        <p:nvSpPr>
          <p:cNvPr id="12" name="TextBox 11"/>
          <p:cNvSpPr txBox="1"/>
          <p:nvPr/>
        </p:nvSpPr>
        <p:spPr>
          <a:xfrm>
            <a:off x="5017811" y="1684830"/>
            <a:ext cx="648072" cy="313932"/>
          </a:xfrm>
          <a:prstGeom prst="rect">
            <a:avLst/>
          </a:prstGeom>
          <a:noFill/>
        </p:spPr>
        <p:txBody>
          <a:bodyPr wrap="square" rtlCol="0">
            <a:spAutoFit/>
          </a:bodyPr>
          <a:lstStyle/>
          <a:p>
            <a:r>
              <a:rPr lang="en-US" altLang="zh-CN" sz="1440" b="1" dirty="0">
                <a:solidFill>
                  <a:srgbClr val="002060"/>
                </a:solidFill>
                <a:cs typeface="+mn-ea"/>
                <a:sym typeface="+mn-lt"/>
              </a:rPr>
              <a:t>9380</a:t>
            </a:r>
            <a:endParaRPr lang="zh-CN" altLang="en-US" sz="1440" b="1" dirty="0">
              <a:solidFill>
                <a:srgbClr val="002060"/>
              </a:solidFill>
              <a:cs typeface="+mn-ea"/>
              <a:sym typeface="+mn-lt"/>
            </a:endParaRPr>
          </a:p>
        </p:txBody>
      </p:sp>
      <p:sp>
        <p:nvSpPr>
          <p:cNvPr id="13" name="TextBox 12"/>
          <p:cNvSpPr txBox="1"/>
          <p:nvPr/>
        </p:nvSpPr>
        <p:spPr>
          <a:xfrm>
            <a:off x="618760" y="4352385"/>
            <a:ext cx="1620180" cy="300082"/>
          </a:xfrm>
          <a:prstGeom prst="rect">
            <a:avLst/>
          </a:prstGeom>
          <a:noFill/>
        </p:spPr>
        <p:txBody>
          <a:bodyPr wrap="square" rtlCol="0">
            <a:spAutoFit/>
          </a:bodyPr>
          <a:lstStyle/>
          <a:p>
            <a:r>
              <a:rPr lang="zh-CN" altLang="en-US" sz="1350" b="1" dirty="0">
                <a:solidFill>
                  <a:srgbClr val="334C82"/>
                </a:solidFill>
                <a:cs typeface="+mn-ea"/>
                <a:sym typeface="+mn-lt"/>
              </a:rPr>
              <a:t>（单位：万元）</a:t>
            </a:r>
          </a:p>
        </p:txBody>
      </p:sp>
      <p:sp>
        <p:nvSpPr>
          <p:cNvPr id="2" name="箭头: 右 1">
            <a:extLst>
              <a:ext uri="{FF2B5EF4-FFF2-40B4-BE49-F238E27FC236}">
                <a16:creationId xmlns:a16="http://schemas.microsoft.com/office/drawing/2014/main" xmlns="" id="{169FEBCB-EC60-411A-9127-3BBD057CE6B9}"/>
              </a:ext>
            </a:extLst>
          </p:cNvPr>
          <p:cNvSpPr/>
          <p:nvPr/>
        </p:nvSpPr>
        <p:spPr>
          <a:xfrm>
            <a:off x="6775445" y="1830254"/>
            <a:ext cx="324036" cy="324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cs typeface="+mn-ea"/>
              <a:sym typeface="+mn-lt"/>
            </a:endParaRPr>
          </a:p>
        </p:txBody>
      </p:sp>
      <p:pic>
        <p:nvPicPr>
          <p:cNvPr id="14" name="Picture 3" descr="F:\案例二\355\ornsoft\page_bg.jpg-id=8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47" b="15625"/>
          <a:stretch/>
        </p:blipFill>
        <p:spPr bwMode="auto">
          <a:xfrm>
            <a:off x="33104" y="309608"/>
            <a:ext cx="4984707" cy="4589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24328" y="409222"/>
            <a:ext cx="5119769" cy="393152"/>
          </a:xfrm>
          <a:prstGeom prst="rect">
            <a:avLst/>
          </a:prstGeom>
          <a:effectLst>
            <a:outerShdw blurRad="50800" dist="38100" dir="5400000" algn="t" rotWithShape="0">
              <a:prstClr val="black">
                <a:alpha val="40000"/>
              </a:prstClr>
            </a:outerShdw>
          </a:effectLst>
        </p:spPr>
        <p:txBody>
          <a:bodyPr/>
          <a:lstStyle/>
          <a:p>
            <a:pPr algn="ctr" defTabSz="822940">
              <a:spcBef>
                <a:spcPct val="0"/>
              </a:spcBef>
              <a:defRPr/>
            </a:pPr>
            <a:r>
              <a:rPr lang="zh-CN" altLang="en-US" b="1" dirty="0">
                <a:solidFill>
                  <a:schemeClr val="bg1"/>
                </a:solidFill>
                <a:cs typeface="+mn-ea"/>
                <a:sym typeface="+mn-lt"/>
              </a:rPr>
              <a:t>近年来江苏获得国家项目经费资助情况分析</a:t>
            </a:r>
          </a:p>
        </p:txBody>
      </p:sp>
    </p:spTree>
    <p:extLst>
      <p:ext uri="{BB962C8B-B14F-4D97-AF65-F5344CB8AC3E}">
        <p14:creationId xmlns:p14="http://schemas.microsoft.com/office/powerpoint/2010/main" val="104886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0" y="-64213"/>
            <a:ext cx="9179560" cy="5737820"/>
          </a:xfrm>
          <a:prstGeom prst="rect">
            <a:avLst/>
          </a:prstGeom>
        </p:spPr>
      </p:pic>
      <p:sp>
        <p:nvSpPr>
          <p:cNvPr id="7" name="TextBox 6"/>
          <p:cNvSpPr txBox="1"/>
          <p:nvPr/>
        </p:nvSpPr>
        <p:spPr>
          <a:xfrm>
            <a:off x="899795" y="1417320"/>
            <a:ext cx="7344613" cy="1015663"/>
          </a:xfrm>
          <a:prstGeom prst="rect">
            <a:avLst/>
          </a:prstGeom>
          <a:noFill/>
        </p:spPr>
        <p:txBody>
          <a:bodyPr wrap="square" rtlCol="0">
            <a:spAutoFit/>
          </a:bodyPr>
          <a:lstStyle/>
          <a:p>
            <a:endParaRPr lang="en-US" altLang="zh-CN" dirty="0" smtClean="0"/>
          </a:p>
          <a:p>
            <a:r>
              <a:rPr lang="en-US" altLang="zh-CN" dirty="0"/>
              <a:t> </a:t>
            </a:r>
            <a:r>
              <a:rPr lang="en-US" altLang="zh-CN" dirty="0" smtClean="0"/>
              <a:t>        </a:t>
            </a:r>
            <a:r>
              <a:rPr lang="zh-CN" altLang="en-US" sz="2400" dirty="0" smtClean="0">
                <a:latin typeface="楷体" panose="02010609060101010101" pitchFamily="49" charset="-122"/>
                <a:ea typeface="楷体" panose="02010609060101010101" pitchFamily="49" charset="-122"/>
              </a:rPr>
              <a:t>树立学术自信，坚定申报信念！</a:t>
            </a:r>
            <a:endParaRPr lang="en-US" altLang="zh-CN" sz="2400" dirty="0" smtClean="0">
              <a:latin typeface="楷体" panose="02010609060101010101" pitchFamily="49" charset="-122"/>
              <a:ea typeface="楷体" panose="02010609060101010101" pitchFamily="49" charset="-122"/>
            </a:endParaRPr>
          </a:p>
          <a:p>
            <a:r>
              <a:rPr lang="en-US" altLang="zh-CN" dirty="0"/>
              <a:t> </a:t>
            </a:r>
            <a:r>
              <a:rPr lang="en-US" altLang="zh-CN" dirty="0" smtClean="0"/>
              <a:t>       </a:t>
            </a:r>
            <a:endParaRPr lang="zh-CN" altLang="zh-CN" dirty="0"/>
          </a:p>
        </p:txBody>
      </p:sp>
      <p:pic>
        <p:nvPicPr>
          <p:cNvPr id="12" name="Picture 2"/>
          <p:cNvPicPr>
            <a:picLocks noChangeAspect="1" noChangeArrowheads="1"/>
          </p:cNvPicPr>
          <p:nvPr/>
        </p:nvPicPr>
        <p:blipFill>
          <a:blip r:embed="rId3" cstate="print"/>
          <a:srcRect/>
          <a:stretch>
            <a:fillRect/>
          </a:stretch>
        </p:blipFill>
        <p:spPr bwMode="auto">
          <a:xfrm>
            <a:off x="683568" y="2913224"/>
            <a:ext cx="7920880" cy="2428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43"/>
          <p:cNvGrpSpPr/>
          <p:nvPr/>
        </p:nvGrpSpPr>
        <p:grpSpPr bwMode="auto">
          <a:xfrm>
            <a:off x="1752552" y="2169162"/>
            <a:ext cx="5598130" cy="622149"/>
            <a:chOff x="1249" y="3244"/>
            <a:chExt cx="3307" cy="336"/>
          </a:xfrm>
        </p:grpSpPr>
        <p:sp>
          <p:nvSpPr>
            <p:cNvPr id="16" name="Line 244"/>
            <p:cNvSpPr>
              <a:spLocks noChangeShapeType="1"/>
            </p:cNvSpPr>
            <p:nvPr/>
          </p:nvSpPr>
          <p:spPr bwMode="gray">
            <a:xfrm>
              <a:off x="1441" y="3579"/>
              <a:ext cx="3023" cy="1"/>
            </a:xfrm>
            <a:prstGeom prst="line">
              <a:avLst/>
            </a:prstGeom>
            <a:noFill/>
            <a:ln w="25400">
              <a:solidFill>
                <a:srgbClr val="969696"/>
              </a:solidFill>
              <a:prstDash val="sysDot"/>
              <a:round/>
              <a:tailEnd type="oval" w="med" len="med"/>
            </a:ln>
          </p:spPr>
          <p:txBody>
            <a:bodyPr vert="horz" wrap="none" lIns="91440" tIns="45720" rIns="91440" bIns="45720" numCol="1" anchor="ctr" anchorCtr="0" compatLnSpc="1"/>
            <a:lstStyle/>
            <a:p>
              <a:endParaRPr lang="zh-CN" altLang="en-US"/>
            </a:p>
          </p:txBody>
        </p:sp>
        <p:sp>
          <p:nvSpPr>
            <p:cNvPr id="17" name="Rectangle 245"/>
            <p:cNvSpPr>
              <a:spLocks noChangeArrowheads="1"/>
            </p:cNvSpPr>
            <p:nvPr/>
          </p:nvSpPr>
          <p:spPr bwMode="gray">
            <a:xfrm rot="3419336">
              <a:off x="1282" y="3218"/>
              <a:ext cx="262" cy="328"/>
            </a:xfrm>
            <a:prstGeom prst="rect">
              <a:avLst/>
            </a:prstGeom>
            <a:gradFill rotWithShape="1">
              <a:gsLst>
                <a:gs pos="0">
                  <a:srgbClr val="FF9933"/>
                </a:gs>
                <a:gs pos="100000">
                  <a:srgbClr val="764718"/>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vert="horz" wrap="none" lIns="91440" tIns="45720" rIns="91440" bIns="45720" numCol="1" anchor="ctr" anchorCtr="0" compatLnSpc="1">
              <a:flatTx/>
            </a:bodyPr>
            <a:lstStyle/>
            <a:p>
              <a:pPr marL="0" marR="0" lvl="0" indent="0" algn="ctr"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 name="Text Box 246"/>
            <p:cNvSpPr txBox="1">
              <a:spLocks noChangeArrowheads="1"/>
            </p:cNvSpPr>
            <p:nvPr/>
          </p:nvSpPr>
          <p:spPr bwMode="gray">
            <a:xfrm>
              <a:off x="1706" y="3283"/>
              <a:ext cx="2850" cy="249"/>
            </a:xfrm>
            <a:prstGeom prst="rect">
              <a:avLst/>
            </a:prstGeom>
            <a:noFill/>
            <a:ln w="9525" algn="ctr">
              <a:noFill/>
              <a:miter lim="800000"/>
            </a:ln>
          </p:spPr>
          <p:txBody>
            <a:bodyPr vert="horz" wrap="square" lIns="91440" tIns="45720" rIns="91440" bIns="45720" numCol="1" anchor="t" anchorCtr="0" compatLnSpc="1">
              <a:spAutoFit/>
            </a:bodyPr>
            <a:lstStyle/>
            <a:p>
              <a:pPr lvl="0" fontAlgn="base">
                <a:spcBef>
                  <a:spcPct val="0"/>
                </a:spcBef>
                <a:spcAft>
                  <a:spcPct val="0"/>
                </a:spcAft>
              </a:pPr>
              <a:r>
                <a:rPr lang="zh-CN" altLang="en-US" sz="2400" b="1" dirty="0" smtClean="0">
                  <a:latin typeface="华文中宋" pitchFamily="2" charset="-122"/>
                  <a:ea typeface="华文中宋" pitchFamily="2" charset="-122"/>
                  <a:sym typeface="Arial" panose="020B0604020202020204" pitchFamily="34" charset="0"/>
                </a:rPr>
                <a:t>成功立项的核心要素与关键指标</a:t>
              </a:r>
            </a:p>
          </p:txBody>
        </p:sp>
        <p:sp>
          <p:nvSpPr>
            <p:cNvPr id="19" name="Text Box 247"/>
            <p:cNvSpPr txBox="1">
              <a:spLocks noChangeArrowheads="1"/>
            </p:cNvSpPr>
            <p:nvPr/>
          </p:nvSpPr>
          <p:spPr bwMode="gray">
            <a:xfrm>
              <a:off x="1329" y="3244"/>
              <a:ext cx="210" cy="249"/>
            </a:xfrm>
            <a:prstGeom prst="rect">
              <a:avLst/>
            </a:prstGeom>
            <a:noFill/>
            <a:ln w="9525" algn="ctr">
              <a:noFill/>
              <a:miter lim="800000"/>
            </a:ln>
          </p:spPr>
          <p:txBody>
            <a:bodyPr vert="horz" wrap="non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lang="en-US" altLang="zh-CN" sz="2400" b="1" dirty="0">
                  <a:solidFill>
                    <a:srgbClr val="FFFFFF"/>
                  </a:solidFill>
                  <a:latin typeface="Arial" panose="020B0604020202020204" pitchFamily="34" charset="0"/>
                  <a:ea typeface="宋体" panose="02010600030101010101" pitchFamily="2" charset="-122"/>
                  <a:cs typeface="宋体" panose="02010600030101010101" pitchFamily="2" charset="-122"/>
                </a:rPr>
                <a:t>2</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107504" y="49188"/>
            <a:ext cx="9144000" cy="5737820"/>
          </a:xfrm>
          <a:prstGeom prst="rect">
            <a:avLst/>
          </a:prstGeom>
        </p:spPr>
      </p:pic>
      <p:sp>
        <p:nvSpPr>
          <p:cNvPr id="7" name="圆角矩形 2"/>
          <p:cNvSpPr/>
          <p:nvPr/>
        </p:nvSpPr>
        <p:spPr>
          <a:xfrm>
            <a:off x="1158182" y="1417340"/>
            <a:ext cx="7143750" cy="3384550"/>
          </a:xfrm>
          <a:prstGeom prst="roundRect">
            <a:avLst>
              <a:gd name="adj" fmla="val 6395"/>
            </a:avLst>
          </a:prstGeom>
          <a:solidFill>
            <a:schemeClr val="bg1"/>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8" name="图片 4"/>
          <p:cNvPicPr>
            <a:picLocks noChangeAspect="1"/>
          </p:cNvPicPr>
          <p:nvPr/>
        </p:nvPicPr>
        <p:blipFill>
          <a:blip r:embed="rId3" cstate="print"/>
          <a:srcRect/>
          <a:stretch>
            <a:fillRect/>
          </a:stretch>
        </p:blipFill>
        <p:spPr bwMode="auto">
          <a:xfrm>
            <a:off x="3851920" y="3937620"/>
            <a:ext cx="1756275" cy="1311632"/>
          </a:xfrm>
          <a:prstGeom prst="rect">
            <a:avLst/>
          </a:prstGeom>
          <a:noFill/>
          <a:ln w="9525">
            <a:noFill/>
            <a:miter lim="800000"/>
            <a:headEnd/>
            <a:tailEnd/>
          </a:ln>
        </p:spPr>
      </p:pic>
      <p:sp>
        <p:nvSpPr>
          <p:cNvPr id="2" name="文本框 1"/>
          <p:cNvSpPr txBox="1"/>
          <p:nvPr/>
        </p:nvSpPr>
        <p:spPr>
          <a:xfrm>
            <a:off x="1226109" y="1440207"/>
            <a:ext cx="7018299"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Times New Roman" panose="02020603050405020304" pitchFamily="18" charset="0"/>
                <a:ea typeface="宋体" panose="02010600030101010101" pitchFamily="2" charset="-122"/>
                <a:cs typeface="+mn-ea"/>
              </a:rPr>
              <a:t>        </a:t>
            </a:r>
            <a:r>
              <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我国哲学社会科学应该以我们正在做的事情为中心，从我国改革发展的实践中</a:t>
            </a:r>
            <a:r>
              <a:rPr kumimoji="0" lang="zh-CN" altLang="en-US" sz="2400" b="0"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挖掘新材料</a:t>
            </a:r>
            <a:r>
              <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a:t>
            </a:r>
            <a:r>
              <a:rPr kumimoji="0" lang="zh-CN" altLang="en-US" sz="2400" b="0"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发现新问题</a:t>
            </a:r>
            <a:r>
              <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a:t>
            </a:r>
            <a:r>
              <a:rPr kumimoji="0" lang="zh-CN" altLang="en-US" sz="2400" b="0"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提出新观点</a:t>
            </a:r>
            <a:r>
              <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a:t>
            </a:r>
            <a:r>
              <a:rPr kumimoji="0" lang="zh-CN" altLang="en-US" sz="2400" b="0" i="0" u="none" strike="noStrike" kern="1200" cap="none" spc="0" normalizeH="0" baseline="0" noProof="1">
                <a:solidFill>
                  <a:srgbClr val="FF0000"/>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构建新理论</a:t>
            </a:r>
            <a:r>
              <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，加强对改革开放和社会主义现代化建设实践经验的系统总结，加强对发展社会主义市场经济、民主政治、先进文化、和谐社会、生态文明以及党的执政能力建设等领域的分析研究</a:t>
            </a:r>
            <a:r>
              <a:rPr kumimoji="0" lang="zh-CN" altLang="en-US" sz="2400" b="0" i="0" u="none" strike="noStrike" kern="1200" cap="none" spc="0" normalizeH="0" baseline="0" noProof="1" smtClean="0">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，提炼</a:t>
            </a:r>
            <a:r>
              <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ea"/>
              </a:rPr>
              <a:t>出有学理性的新理论，概括出有规律性的新实践。</a:t>
            </a:r>
            <a:endParaRPr kumimoji="0" lang="zh-CN" altLang="en-US" sz="24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mn-cs"/>
            </a:endParaRPr>
          </a:p>
        </p:txBody>
      </p:sp>
      <p:sp>
        <p:nvSpPr>
          <p:cNvPr id="6" name="内容占位符 2"/>
          <p:cNvSpPr>
            <a:spLocks noGrp="1"/>
          </p:cNvSpPr>
          <p:nvPr>
            <p:ph idx="1"/>
          </p:nvPr>
        </p:nvSpPr>
        <p:spPr>
          <a:xfrm>
            <a:off x="251520" y="765472"/>
            <a:ext cx="7992888" cy="720080"/>
          </a:xfrm>
        </p:spPr>
        <p:txBody>
          <a:bodyPr>
            <a:noAutofit/>
          </a:bodyPr>
          <a:lstStyle/>
          <a:p>
            <a:pPr>
              <a:lnSpc>
                <a:spcPts val="3200"/>
              </a:lnSpc>
            </a:pPr>
            <a:r>
              <a:rPr lang="zh-CN" altLang="en-US" sz="2200" b="1" dirty="0" smtClean="0">
                <a:latin typeface="华文中宋" pitchFamily="2" charset="-122"/>
                <a:ea typeface="华文中宋" pitchFamily="2" charset="-122"/>
                <a:sym typeface="+mn-ea"/>
              </a:rPr>
              <a:t>核心要素</a:t>
            </a:r>
            <a:r>
              <a:rPr lang="en-US" altLang="zh-CN" sz="2200" b="1" dirty="0" smtClean="0">
                <a:latin typeface="华文中宋" pitchFamily="2" charset="-122"/>
                <a:ea typeface="华文中宋" pitchFamily="2" charset="-122"/>
                <a:sym typeface="+mn-ea"/>
              </a:rPr>
              <a:t>——</a:t>
            </a:r>
            <a:r>
              <a:rPr lang="zh-CN" altLang="en-US" sz="2200" b="1" dirty="0" smtClean="0">
                <a:latin typeface="华文中宋" pitchFamily="2" charset="-122"/>
                <a:ea typeface="华文中宋" pitchFamily="2" charset="-122"/>
                <a:sym typeface="+mn-ea"/>
              </a:rPr>
              <a:t>创新</a:t>
            </a:r>
            <a:endParaRPr lang="en-US" altLang="zh-CN" sz="2200" b="1" dirty="0" smtClean="0">
              <a:latin typeface="华文中宋" pitchFamily="2" charset="-122"/>
              <a:ea typeface="华文中宋" pitchFamily="2" charset="-122"/>
              <a:sym typeface="+mn-ea"/>
            </a:endParaRPr>
          </a:p>
          <a:p>
            <a:pPr marL="0" indent="0">
              <a:lnSpc>
                <a:spcPts val="3200"/>
              </a:lnSpc>
              <a:buNone/>
            </a:pPr>
            <a:endParaRPr lang="en-US" altLang="zh-CN" sz="2200" b="1" dirty="0">
              <a:latin typeface="华文中宋" pitchFamily="2" charset="-122"/>
              <a:ea typeface="华文中宋" pitchFamily="2" charset="-122"/>
              <a:sym typeface="+mn-ea"/>
            </a:endParaRPr>
          </a:p>
        </p:txBody>
      </p:sp>
    </p:spTree>
    <p:extLst>
      <p:ext uri="{BB962C8B-B14F-4D97-AF65-F5344CB8AC3E}">
        <p14:creationId xmlns:p14="http://schemas.microsoft.com/office/powerpoint/2010/main" val="150791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33903" y="24594"/>
            <a:ext cx="9144000" cy="5737820"/>
          </a:xfrm>
          <a:prstGeom prst="rect">
            <a:avLst/>
          </a:prstGeom>
        </p:spPr>
      </p:pic>
      <p:pic>
        <p:nvPicPr>
          <p:cNvPr id="5" name="图片 4"/>
          <p:cNvPicPr>
            <a:picLocks noChangeAspect="1"/>
          </p:cNvPicPr>
          <p:nvPr/>
        </p:nvPicPr>
        <p:blipFill>
          <a:blip r:embed="rId3" cstate="print"/>
          <a:stretch>
            <a:fillRect/>
          </a:stretch>
        </p:blipFill>
        <p:spPr>
          <a:xfrm>
            <a:off x="7661547" y="1993404"/>
            <a:ext cx="1057201" cy="2175215"/>
          </a:xfrm>
          <a:prstGeom prst="rect">
            <a:avLst/>
          </a:prstGeom>
        </p:spPr>
      </p:pic>
      <p:sp>
        <p:nvSpPr>
          <p:cNvPr id="2" name="矩形 1"/>
          <p:cNvSpPr/>
          <p:nvPr/>
        </p:nvSpPr>
        <p:spPr>
          <a:xfrm>
            <a:off x="755576" y="1921396"/>
            <a:ext cx="6480720" cy="1754326"/>
          </a:xfrm>
          <a:prstGeom prst="rect">
            <a:avLst/>
          </a:prstGeom>
        </p:spPr>
        <p:txBody>
          <a:bodyPr wrap="square">
            <a:spAutoFit/>
          </a:bodyPr>
          <a:lstStyle/>
          <a:p>
            <a:r>
              <a:rPr lang="zh-CN" altLang="en-US" dirty="0" smtClean="0">
                <a:ea typeface="黑体" panose="02010609060101010101" pitchFamily="49" charset="-122"/>
                <a:cs typeface="Times New Roman" panose="02020603050405020304" pitchFamily="18" charset="0"/>
              </a:rPr>
              <a:t>要有</a:t>
            </a:r>
            <a:r>
              <a:rPr lang="zh-CN" altLang="zh-CN" dirty="0" smtClean="0">
                <a:ea typeface="黑体" panose="02010609060101010101" pitchFamily="49" charset="-122"/>
                <a:cs typeface="Times New Roman" panose="02020603050405020304" pitchFamily="18" charset="0"/>
              </a:rPr>
              <a:t>历史</a:t>
            </a:r>
            <a:r>
              <a:rPr lang="zh-CN" altLang="zh-CN" dirty="0">
                <a:ea typeface="黑体" panose="02010609060101010101" pitchFamily="49" charset="-122"/>
                <a:cs typeface="Times New Roman" panose="02020603050405020304" pitchFamily="18" charset="0"/>
              </a:rPr>
              <a:t>方位</a:t>
            </a:r>
            <a:r>
              <a:rPr lang="zh-CN" altLang="zh-CN" dirty="0" smtClean="0">
                <a:ea typeface="黑体" panose="02010609060101010101" pitchFamily="49" charset="-122"/>
                <a:cs typeface="Times New Roman" panose="02020603050405020304" pitchFamily="18" charset="0"/>
              </a:rPr>
              <a:t>感</a:t>
            </a:r>
            <a:endParaRPr lang="en-US" altLang="zh-CN" dirty="0">
              <a:ea typeface="黑体" panose="02010609060101010101" pitchFamily="49" charset="-122"/>
              <a:cs typeface="Times New Roman" panose="02020603050405020304" pitchFamily="18" charset="0"/>
            </a:endParaRPr>
          </a:p>
          <a:p>
            <a:endParaRPr lang="en-US" altLang="zh-CN" dirty="0" smtClean="0">
              <a:ea typeface="黑体" panose="02010609060101010101" pitchFamily="49" charset="-122"/>
              <a:cs typeface="Times New Roman" panose="02020603050405020304" pitchFamily="18" charset="0"/>
            </a:endParaRPr>
          </a:p>
          <a:p>
            <a:r>
              <a:rPr lang="en-US" altLang="zh-CN" dirty="0">
                <a:ea typeface="黑体" panose="02010609060101010101" pitchFamily="49" charset="-122"/>
                <a:cs typeface="Times New Roman" panose="02020603050405020304" pitchFamily="18" charset="0"/>
              </a:rPr>
              <a:t> </a:t>
            </a:r>
            <a:r>
              <a:rPr lang="en-US" altLang="zh-CN" dirty="0" smtClean="0">
                <a:ea typeface="黑体" panose="02010609060101010101" pitchFamily="49" charset="-122"/>
                <a:cs typeface="Times New Roman" panose="02020603050405020304" pitchFamily="18" charset="0"/>
              </a:rPr>
              <a:t>    </a:t>
            </a:r>
            <a:r>
              <a:rPr lang="zh-CN" altLang="zh-CN" dirty="0" smtClean="0">
                <a:ea typeface="仿宋" panose="02010609060101010101" pitchFamily="49" charset="-122"/>
                <a:cs typeface="Times New Roman" panose="02020603050405020304" pitchFamily="18" charset="0"/>
              </a:rPr>
              <a:t>恩格斯</a:t>
            </a:r>
            <a:r>
              <a:rPr lang="zh-CN" altLang="zh-CN" dirty="0">
                <a:ea typeface="仿宋" panose="02010609060101010101" pitchFamily="49" charset="-122"/>
                <a:cs typeface="Times New Roman" panose="02020603050405020304" pitchFamily="18" charset="0"/>
              </a:rPr>
              <a:t>说：每一个时代的理论思维，都是一种历史的产物。我们创造自己的思想成果，必须立足于我们所处的时代</a:t>
            </a:r>
            <a:r>
              <a:rPr lang="zh-CN" altLang="zh-CN" dirty="0" smtClean="0">
                <a:ea typeface="仿宋" panose="02010609060101010101" pitchFamily="49" charset="-122"/>
                <a:cs typeface="Times New Roman" panose="02020603050405020304" pitchFamily="18" charset="0"/>
              </a:rPr>
              <a:t>。</a:t>
            </a:r>
            <a:endParaRPr lang="en-US" altLang="zh-CN" dirty="0" smtClean="0">
              <a:ea typeface="仿宋" panose="02010609060101010101" pitchFamily="49" charset="-122"/>
              <a:cs typeface="Times New Roman" panose="02020603050405020304" pitchFamily="18" charset="0"/>
            </a:endParaRPr>
          </a:p>
          <a:p>
            <a:endParaRPr lang="en-US" altLang="zh-CN" dirty="0">
              <a:ea typeface="仿宋" panose="02010609060101010101" pitchFamily="49" charset="-122"/>
              <a:cs typeface="Times New Roman" panose="02020603050405020304" pitchFamily="18" charset="0"/>
            </a:endParaRPr>
          </a:p>
          <a:p>
            <a:r>
              <a:rPr lang="zh-CN" altLang="zh-CN" dirty="0" smtClean="0"/>
              <a:t>新时代提出</a:t>
            </a:r>
            <a:r>
              <a:rPr lang="zh-CN" altLang="zh-CN" dirty="0"/>
              <a:t>新课题，新课题催生新理论，新理论引领新实践。</a:t>
            </a:r>
            <a:endParaRPr lang="zh-CN" altLang="en-US" dirty="0"/>
          </a:p>
        </p:txBody>
      </p:sp>
      <p:sp>
        <p:nvSpPr>
          <p:cNvPr id="6" name="内容占位符 5"/>
          <p:cNvSpPr>
            <a:spLocks noGrp="1"/>
          </p:cNvSpPr>
          <p:nvPr>
            <p:ph idx="1"/>
          </p:nvPr>
        </p:nvSpPr>
        <p:spPr>
          <a:xfrm>
            <a:off x="457200" y="1849388"/>
            <a:ext cx="8229600" cy="2088232"/>
          </a:xfrm>
        </p:spPr>
        <p:txBody>
          <a:bodyPr/>
          <a:lstStyle/>
          <a:p>
            <a:pPr marL="0" indent="0">
              <a:buNone/>
            </a:pPr>
            <a:endParaRPr lang="zh-CN" altLang="en-US" dirty="0"/>
          </a:p>
        </p:txBody>
      </p:sp>
    </p:spTree>
    <p:extLst>
      <p:ext uri="{BB962C8B-B14F-4D97-AF65-F5344CB8AC3E}">
        <p14:creationId xmlns:p14="http://schemas.microsoft.com/office/powerpoint/2010/main" val="3294008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18484" y="19203"/>
            <a:ext cx="9144000" cy="5737820"/>
          </a:xfrm>
          <a:prstGeom prst="rect">
            <a:avLst/>
          </a:prstGeom>
        </p:spPr>
      </p:pic>
      <p:sp>
        <p:nvSpPr>
          <p:cNvPr id="3" name="内容占位符 2"/>
          <p:cNvSpPr>
            <a:spLocks noGrp="1"/>
          </p:cNvSpPr>
          <p:nvPr>
            <p:ph idx="1"/>
          </p:nvPr>
        </p:nvSpPr>
        <p:spPr>
          <a:xfrm>
            <a:off x="323528" y="1201316"/>
            <a:ext cx="7992888" cy="1956048"/>
          </a:xfrm>
        </p:spPr>
        <p:txBody>
          <a:bodyPr>
            <a:noAutofit/>
          </a:bodyPr>
          <a:lstStyle/>
          <a:p>
            <a:pPr>
              <a:lnSpc>
                <a:spcPts val="3200"/>
              </a:lnSpc>
            </a:pPr>
            <a:r>
              <a:rPr lang="zh-CN" altLang="zh-CN" sz="2400" dirty="0"/>
              <a:t>历史方位感，体现在把握新变化</a:t>
            </a:r>
            <a:r>
              <a:rPr lang="zh-CN" altLang="zh-CN" sz="2400" dirty="0" smtClean="0"/>
              <a:t>——</a:t>
            </a:r>
            <a:endParaRPr lang="en-US" altLang="zh-CN" sz="2400" dirty="0" smtClean="0"/>
          </a:p>
          <a:p>
            <a:pPr>
              <a:lnSpc>
                <a:spcPts val="3200"/>
              </a:lnSpc>
            </a:pPr>
            <a:r>
              <a:rPr lang="zh-CN" altLang="zh-CN" sz="1600" dirty="0">
                <a:solidFill>
                  <a:srgbClr val="990000"/>
                </a:solidFill>
              </a:rPr>
              <a:t>在价值取向上，鲜明提出以人民为中心</a:t>
            </a:r>
            <a:r>
              <a:rPr lang="zh-CN" altLang="zh-CN" sz="1600" dirty="0" smtClean="0">
                <a:solidFill>
                  <a:srgbClr val="990000"/>
                </a:solidFill>
              </a:rPr>
              <a:t>；</a:t>
            </a:r>
            <a:endParaRPr lang="en-US" altLang="zh-CN" sz="1600" dirty="0" smtClean="0">
              <a:solidFill>
                <a:srgbClr val="990000"/>
              </a:solidFill>
            </a:endParaRPr>
          </a:p>
          <a:p>
            <a:pPr>
              <a:lnSpc>
                <a:spcPts val="3200"/>
              </a:lnSpc>
            </a:pPr>
            <a:r>
              <a:rPr lang="zh-CN" altLang="zh-CN" sz="1600" dirty="0" smtClean="0">
                <a:solidFill>
                  <a:srgbClr val="990000"/>
                </a:solidFill>
              </a:rPr>
              <a:t>在</a:t>
            </a:r>
            <a:r>
              <a:rPr lang="zh-CN" altLang="zh-CN" sz="1600" dirty="0">
                <a:solidFill>
                  <a:srgbClr val="990000"/>
                </a:solidFill>
              </a:rPr>
              <a:t>发展动力上，由要素驱动、投资规模的驱动</a:t>
            </a:r>
            <a:r>
              <a:rPr lang="zh-CN" altLang="zh-CN" sz="1600" dirty="0" smtClean="0">
                <a:solidFill>
                  <a:srgbClr val="990000"/>
                </a:solidFill>
              </a:rPr>
              <a:t>走向注重</a:t>
            </a:r>
            <a:r>
              <a:rPr lang="zh-CN" altLang="zh-CN" sz="1600" dirty="0">
                <a:solidFill>
                  <a:srgbClr val="990000"/>
                </a:solidFill>
              </a:rPr>
              <a:t>创新驱动，追求高质量发展</a:t>
            </a:r>
            <a:r>
              <a:rPr lang="zh-CN" altLang="zh-CN" sz="1600" dirty="0" smtClean="0">
                <a:solidFill>
                  <a:srgbClr val="990000"/>
                </a:solidFill>
              </a:rPr>
              <a:t>；</a:t>
            </a:r>
            <a:endParaRPr lang="en-US" altLang="zh-CN" sz="1600" dirty="0" smtClean="0">
              <a:solidFill>
                <a:srgbClr val="990000"/>
              </a:solidFill>
            </a:endParaRPr>
          </a:p>
          <a:p>
            <a:pPr>
              <a:lnSpc>
                <a:spcPts val="3200"/>
              </a:lnSpc>
            </a:pPr>
            <a:r>
              <a:rPr lang="zh-CN" altLang="zh-CN" sz="1600" dirty="0" smtClean="0">
                <a:solidFill>
                  <a:srgbClr val="990000"/>
                </a:solidFill>
              </a:rPr>
              <a:t>在</a:t>
            </a:r>
            <a:r>
              <a:rPr lang="zh-CN" altLang="zh-CN" sz="1600" dirty="0">
                <a:solidFill>
                  <a:srgbClr val="990000"/>
                </a:solidFill>
              </a:rPr>
              <a:t>收入分配上，由让一部分先富起来走向全体人民共享发展成果</a:t>
            </a:r>
            <a:r>
              <a:rPr lang="zh-CN" altLang="zh-CN" sz="1600" dirty="0" smtClean="0">
                <a:solidFill>
                  <a:srgbClr val="990000"/>
                </a:solidFill>
              </a:rPr>
              <a:t>；</a:t>
            </a:r>
            <a:endParaRPr lang="en-US" altLang="zh-CN" sz="1600" dirty="0" smtClean="0">
              <a:solidFill>
                <a:srgbClr val="990000"/>
              </a:solidFill>
            </a:endParaRPr>
          </a:p>
          <a:p>
            <a:pPr>
              <a:lnSpc>
                <a:spcPts val="3200"/>
              </a:lnSpc>
            </a:pPr>
            <a:r>
              <a:rPr lang="zh-CN" altLang="zh-CN" sz="1600" dirty="0" smtClean="0">
                <a:solidFill>
                  <a:srgbClr val="990000"/>
                </a:solidFill>
              </a:rPr>
              <a:t>在</a:t>
            </a:r>
            <a:r>
              <a:rPr lang="zh-CN" altLang="zh-CN" sz="1600" dirty="0">
                <a:solidFill>
                  <a:srgbClr val="990000"/>
                </a:solidFill>
              </a:rPr>
              <a:t>社会发展理念上，由重点突破走向更加注重全面协调发展</a:t>
            </a:r>
            <a:r>
              <a:rPr lang="zh-CN" altLang="zh-CN" sz="1600" dirty="0" smtClean="0">
                <a:solidFill>
                  <a:srgbClr val="990000"/>
                </a:solidFill>
              </a:rPr>
              <a:t>；</a:t>
            </a:r>
            <a:endParaRPr lang="en-US" altLang="zh-CN" sz="1600" dirty="0" smtClean="0">
              <a:solidFill>
                <a:srgbClr val="990000"/>
              </a:solidFill>
            </a:endParaRPr>
          </a:p>
          <a:p>
            <a:pPr>
              <a:lnSpc>
                <a:spcPts val="3200"/>
              </a:lnSpc>
            </a:pPr>
            <a:r>
              <a:rPr lang="zh-CN" altLang="zh-CN" sz="1600" dirty="0" smtClean="0">
                <a:solidFill>
                  <a:srgbClr val="990000"/>
                </a:solidFill>
              </a:rPr>
              <a:t>在</a:t>
            </a:r>
            <a:r>
              <a:rPr lang="zh-CN" altLang="zh-CN" sz="1600" dirty="0">
                <a:solidFill>
                  <a:srgbClr val="990000"/>
                </a:solidFill>
              </a:rPr>
              <a:t>对外开放和国际战略上，由回应挑战走向更加积极作为、合作共赢、构建人类命运共同体。</a:t>
            </a:r>
            <a:endParaRPr lang="en-US" altLang="zh-CN" sz="1600" b="1" dirty="0">
              <a:solidFill>
                <a:srgbClr val="990000"/>
              </a:solidFill>
              <a:latin typeface="华文中宋" pitchFamily="2" charset="-122"/>
              <a:ea typeface="华文中宋" pitchFamily="2" charset="-122"/>
              <a:sym typeface="+mn-ea"/>
            </a:endParaRPr>
          </a:p>
        </p:txBody>
      </p:sp>
      <p:pic>
        <p:nvPicPr>
          <p:cNvPr id="6" name="Picture 2"/>
          <p:cNvPicPr>
            <a:picLocks noChangeAspect="1" noChangeArrowheads="1"/>
          </p:cNvPicPr>
          <p:nvPr/>
        </p:nvPicPr>
        <p:blipFill>
          <a:blip r:embed="rId3" cstate="print"/>
          <a:srcRect/>
          <a:stretch>
            <a:fillRect/>
          </a:stretch>
        </p:blipFill>
        <p:spPr bwMode="auto">
          <a:xfrm>
            <a:off x="7587876" y="193204"/>
            <a:ext cx="1457080" cy="1916239"/>
          </a:xfrm>
          <a:prstGeom prst="rect">
            <a:avLst/>
          </a:prstGeom>
          <a:noFill/>
          <a:ln w="9525">
            <a:noFill/>
            <a:miter lim="800000"/>
            <a:headEnd/>
            <a:tailEnd/>
          </a:ln>
        </p:spPr>
      </p:pic>
    </p:spTree>
    <p:extLst>
      <p:ext uri="{BB962C8B-B14F-4D97-AF65-F5344CB8AC3E}">
        <p14:creationId xmlns:p14="http://schemas.microsoft.com/office/powerpoint/2010/main" val="1602266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2" cstate="print"/>
          <a:stretch>
            <a:fillRect/>
          </a:stretch>
        </p:blipFill>
        <p:spPr>
          <a:xfrm>
            <a:off x="0" y="0"/>
            <a:ext cx="9144000" cy="5786755"/>
          </a:xfrm>
          <a:prstGeom prst="rect">
            <a:avLst/>
          </a:prstGeom>
        </p:spPr>
      </p:pic>
      <p:sp>
        <p:nvSpPr>
          <p:cNvPr id="100" name="文本框 99"/>
          <p:cNvSpPr txBox="1"/>
          <p:nvPr/>
        </p:nvSpPr>
        <p:spPr>
          <a:xfrm>
            <a:off x="610870" y="3622040"/>
            <a:ext cx="8032115" cy="1371600"/>
          </a:xfrm>
          <a:prstGeom prst="rect">
            <a:avLst/>
          </a:prstGeom>
          <a:noFill/>
          <a:ln w="9525">
            <a:noFill/>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solidFill>
                  <a:schemeClr val="tx1"/>
                </a:solidFill>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宋体" panose="02010600030101010101" pitchFamily="2" charset="-122"/>
              </a:rPr>
              <a:t>     </a:t>
            </a:r>
            <a:r>
              <a:rPr kumimoji="0" lang="zh-CN" altLang="en-US" sz="2800" b="0" i="0" u="none" strike="noStrike" kern="1200" cap="none" spc="0" normalizeH="0" baseline="0" noProof="1">
                <a:effectLst>
                  <a:outerShdw blurRad="38100" dist="19050" dir="2700000" algn="tl" rotWithShape="0">
                    <a:schemeClr val="dk1">
                      <a:alpha val="40000"/>
                    </a:schemeClr>
                  </a:outerShdw>
                </a:effectLst>
                <a:uLnTx/>
                <a:uFillTx/>
                <a:latin typeface="楷体" panose="02010609060101010101" pitchFamily="49" charset="-122"/>
                <a:ea typeface="楷体" panose="02010609060101010101" pitchFamily="49" charset="-122"/>
                <a:cs typeface="宋体" panose="02010600030101010101" pitchFamily="2" charset="-122"/>
              </a:rPr>
              <a:t>一个没有发达的自然科学的国家不可能走在世界前列，一个没有繁荣的哲学社会科学的国家也不可能走在世界前列。</a:t>
            </a:r>
          </a:p>
        </p:txBody>
      </p:sp>
      <p:pic>
        <p:nvPicPr>
          <p:cNvPr id="3" name="图片 2"/>
          <p:cNvPicPr>
            <a:picLocks noChangeAspect="1"/>
          </p:cNvPicPr>
          <p:nvPr/>
        </p:nvPicPr>
        <p:blipFill>
          <a:blip r:embed="rId3"/>
          <a:stretch>
            <a:fillRect/>
          </a:stretch>
        </p:blipFill>
        <p:spPr>
          <a:xfrm>
            <a:off x="2086610" y="686435"/>
            <a:ext cx="4194175" cy="279590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0" y="0"/>
            <a:ext cx="9144000" cy="5737820"/>
          </a:xfrm>
          <a:prstGeom prst="rect">
            <a:avLst/>
          </a:prstGeom>
        </p:spPr>
      </p:pic>
      <p:sp>
        <p:nvSpPr>
          <p:cNvPr id="3" name="内容占位符 2"/>
          <p:cNvSpPr>
            <a:spLocks noGrp="1"/>
          </p:cNvSpPr>
          <p:nvPr>
            <p:ph idx="1"/>
          </p:nvPr>
        </p:nvSpPr>
        <p:spPr>
          <a:xfrm>
            <a:off x="323528" y="1201316"/>
            <a:ext cx="7992888" cy="1956048"/>
          </a:xfrm>
        </p:spPr>
        <p:txBody>
          <a:bodyPr>
            <a:noAutofit/>
          </a:bodyPr>
          <a:lstStyle/>
          <a:p>
            <a:pPr>
              <a:lnSpc>
                <a:spcPts val="3200"/>
              </a:lnSpc>
            </a:pPr>
            <a:r>
              <a:rPr lang="zh-CN" altLang="zh-CN" sz="2400" dirty="0" smtClean="0"/>
              <a:t>历史方位感，体现在</a:t>
            </a:r>
            <a:r>
              <a:rPr lang="zh-CN" altLang="en-US" sz="2400" dirty="0" smtClean="0"/>
              <a:t>聚焦新思想</a:t>
            </a:r>
            <a:r>
              <a:rPr lang="zh-CN" altLang="zh-CN" sz="2400" dirty="0" smtClean="0"/>
              <a:t>——</a:t>
            </a:r>
            <a:endParaRPr lang="en-US" altLang="zh-CN" sz="2400" dirty="0" smtClean="0"/>
          </a:p>
          <a:p>
            <a:pPr>
              <a:lnSpc>
                <a:spcPts val="3200"/>
              </a:lnSpc>
            </a:pPr>
            <a:r>
              <a:rPr lang="en-US" altLang="zh-CN" sz="1600" dirty="0" smtClean="0">
                <a:solidFill>
                  <a:srgbClr val="990000"/>
                </a:solidFill>
              </a:rPr>
              <a:t>        </a:t>
            </a:r>
            <a:r>
              <a:rPr lang="zh-CN" altLang="zh-CN" sz="1600" dirty="0" smtClean="0">
                <a:solidFill>
                  <a:srgbClr val="990000"/>
                </a:solidFill>
              </a:rPr>
              <a:t>十九</a:t>
            </a:r>
            <a:r>
              <a:rPr lang="zh-CN" altLang="zh-CN" sz="1600" dirty="0">
                <a:solidFill>
                  <a:srgbClr val="990000"/>
                </a:solidFill>
              </a:rPr>
              <a:t>大确立了习近平新时代中国特色社会主义思想，这是马克思主义中国化最新最深刻的理论成果。一方面，我们要自觉将其作为科研工作的指导思想；另一方面，要自觉开展研究阐释工作，不断发掘这一思想武器的丰富内涵</a:t>
            </a:r>
            <a:r>
              <a:rPr lang="zh-CN" altLang="zh-CN" sz="1600" dirty="0" smtClean="0">
                <a:solidFill>
                  <a:srgbClr val="990000"/>
                </a:solidFill>
              </a:rPr>
              <a:t>。</a:t>
            </a:r>
            <a:endParaRPr lang="en-US" altLang="zh-CN" sz="1600" dirty="0">
              <a:solidFill>
                <a:srgbClr val="990000"/>
              </a:solidFill>
            </a:endParaRPr>
          </a:p>
          <a:p>
            <a:pPr>
              <a:lnSpc>
                <a:spcPts val="3200"/>
              </a:lnSpc>
            </a:pPr>
            <a:r>
              <a:rPr lang="en-US" altLang="zh-CN" sz="1600" dirty="0" smtClean="0">
                <a:solidFill>
                  <a:srgbClr val="990000"/>
                </a:solidFill>
              </a:rPr>
              <a:t>        </a:t>
            </a:r>
            <a:r>
              <a:rPr lang="zh-CN" altLang="zh-CN" sz="1600" dirty="0" smtClean="0">
                <a:solidFill>
                  <a:srgbClr val="990000"/>
                </a:solidFill>
              </a:rPr>
              <a:t>在</a:t>
            </a:r>
            <a:r>
              <a:rPr lang="zh-CN" altLang="zh-CN" sz="1600" dirty="0">
                <a:solidFill>
                  <a:srgbClr val="990000"/>
                </a:solidFill>
              </a:rPr>
              <a:t>申请书的撰写时，建议在选题依据上，</a:t>
            </a:r>
            <a:r>
              <a:rPr lang="zh-CN" altLang="zh-CN" sz="1600" dirty="0">
                <a:solidFill>
                  <a:srgbClr val="00B0F0"/>
                </a:solidFill>
              </a:rPr>
              <a:t>开宗明义的提出你的选题与新时代新思想的契合，</a:t>
            </a:r>
            <a:r>
              <a:rPr lang="zh-CN" altLang="zh-CN" sz="1600" dirty="0">
                <a:solidFill>
                  <a:srgbClr val="990000"/>
                </a:solidFill>
              </a:rPr>
              <a:t>以最新政策来引领研究方向；在撰写</a:t>
            </a:r>
            <a:r>
              <a:rPr lang="zh-CN" altLang="zh-CN" sz="1600" dirty="0">
                <a:solidFill>
                  <a:srgbClr val="00B0F0"/>
                </a:solidFill>
              </a:rPr>
              <a:t>学术和应用价值时也要自觉地体现</a:t>
            </a:r>
            <a:r>
              <a:rPr lang="zh-CN" altLang="zh-CN" sz="1600" dirty="0">
                <a:solidFill>
                  <a:srgbClr val="990000"/>
                </a:solidFill>
              </a:rPr>
              <a:t>对党的十九大精神和习近平新时代中国特色社会主义思想的贯彻落实。</a:t>
            </a:r>
            <a:endParaRPr lang="en-US" altLang="zh-CN" sz="1600" dirty="0">
              <a:solidFill>
                <a:srgbClr val="990000"/>
              </a:solidFill>
              <a:sym typeface="+mn-ea"/>
            </a:endParaRPr>
          </a:p>
        </p:txBody>
      </p:sp>
      <p:pic>
        <p:nvPicPr>
          <p:cNvPr id="5" name="Picture 2"/>
          <p:cNvPicPr>
            <a:picLocks noChangeAspect="1" noChangeArrowheads="1"/>
          </p:cNvPicPr>
          <p:nvPr/>
        </p:nvPicPr>
        <p:blipFill>
          <a:blip r:embed="rId3" cstate="print"/>
          <a:srcRect/>
          <a:stretch>
            <a:fillRect/>
          </a:stretch>
        </p:blipFill>
        <p:spPr bwMode="auto">
          <a:xfrm>
            <a:off x="7740352" y="34870"/>
            <a:ext cx="1310171" cy="1723035"/>
          </a:xfrm>
          <a:prstGeom prst="rect">
            <a:avLst/>
          </a:prstGeom>
          <a:noFill/>
          <a:ln w="9525">
            <a:noFill/>
            <a:miter lim="800000"/>
            <a:headEnd/>
            <a:tailEnd/>
          </a:ln>
        </p:spPr>
      </p:pic>
    </p:spTree>
    <p:extLst>
      <p:ext uri="{BB962C8B-B14F-4D97-AF65-F5344CB8AC3E}">
        <p14:creationId xmlns:p14="http://schemas.microsoft.com/office/powerpoint/2010/main" val="480855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0" y="-94828"/>
            <a:ext cx="9144000" cy="5737820"/>
          </a:xfrm>
          <a:prstGeom prst="rect">
            <a:avLst/>
          </a:prstGeom>
        </p:spPr>
      </p:pic>
      <p:sp>
        <p:nvSpPr>
          <p:cNvPr id="3" name="内容占位符 2"/>
          <p:cNvSpPr>
            <a:spLocks noGrp="1"/>
          </p:cNvSpPr>
          <p:nvPr>
            <p:ph idx="1"/>
          </p:nvPr>
        </p:nvSpPr>
        <p:spPr>
          <a:xfrm>
            <a:off x="179512" y="769268"/>
            <a:ext cx="7992888" cy="1956048"/>
          </a:xfrm>
        </p:spPr>
        <p:txBody>
          <a:bodyPr>
            <a:noAutofit/>
          </a:bodyPr>
          <a:lstStyle/>
          <a:p>
            <a:pPr>
              <a:lnSpc>
                <a:spcPts val="3200"/>
              </a:lnSpc>
            </a:pPr>
            <a:r>
              <a:rPr lang="zh-CN" altLang="zh-CN" sz="2400" dirty="0" smtClean="0"/>
              <a:t>历史方位感，体现在</a:t>
            </a:r>
            <a:r>
              <a:rPr lang="zh-CN" altLang="zh-CN" sz="2400" dirty="0"/>
              <a:t>研究新命题——</a:t>
            </a:r>
            <a:endParaRPr lang="en-US" altLang="zh-CN" sz="2400" dirty="0"/>
          </a:p>
          <a:p>
            <a:pPr>
              <a:lnSpc>
                <a:spcPts val="3200"/>
              </a:lnSpc>
            </a:pPr>
            <a:r>
              <a:rPr lang="zh-CN" altLang="zh-CN" sz="1600" dirty="0">
                <a:solidFill>
                  <a:srgbClr val="00B0F0"/>
                </a:solidFill>
                <a:latin typeface="楷体" panose="02010609060101010101" pitchFamily="49" charset="-122"/>
                <a:ea typeface="楷体" panose="02010609060101010101" pitchFamily="49" charset="-122"/>
              </a:rPr>
              <a:t>实施乡村振兴</a:t>
            </a:r>
            <a:r>
              <a:rPr lang="zh-CN" altLang="zh-CN" sz="1600" dirty="0" smtClean="0">
                <a:solidFill>
                  <a:srgbClr val="00B0F0"/>
                </a:solidFill>
                <a:latin typeface="楷体" panose="02010609060101010101" pitchFamily="49" charset="-122"/>
                <a:ea typeface="楷体" panose="02010609060101010101" pitchFamily="49" charset="-122"/>
              </a:rPr>
              <a:t>战略</a:t>
            </a:r>
            <a:r>
              <a:rPr lang="en-US" altLang="zh-CN" sz="1600" dirty="0" smtClean="0">
                <a:solidFill>
                  <a:srgbClr val="00B0F0"/>
                </a:solidFill>
                <a:latin typeface="楷体" panose="02010609060101010101" pitchFamily="49" charset="-122"/>
                <a:ea typeface="楷体" panose="02010609060101010101" pitchFamily="49" charset="-122"/>
              </a:rPr>
              <a:t>  </a:t>
            </a:r>
            <a:r>
              <a:rPr lang="zh-CN" altLang="en-US" sz="1600" dirty="0" smtClean="0">
                <a:solidFill>
                  <a:srgbClr val="C00000"/>
                </a:solidFill>
                <a:latin typeface="楷体" panose="02010609060101010101" pitchFamily="49" charset="-122"/>
                <a:ea typeface="楷体" panose="02010609060101010101" pitchFamily="49" charset="-122"/>
              </a:rPr>
              <a:t>应用</a:t>
            </a:r>
            <a:r>
              <a:rPr lang="zh-CN" altLang="en-US" sz="1600" dirty="0">
                <a:solidFill>
                  <a:srgbClr val="C00000"/>
                </a:solidFill>
                <a:latin typeface="楷体" panose="02010609060101010101" pitchFamily="49" charset="-122"/>
                <a:ea typeface="楷体" panose="02010609060101010101" pitchFamily="49" charset="-122"/>
              </a:rPr>
              <a:t>经济</a:t>
            </a:r>
            <a:r>
              <a:rPr lang="en-US" altLang="zh-CN" sz="1600" dirty="0">
                <a:solidFill>
                  <a:srgbClr val="C00000"/>
                </a:solidFill>
                <a:latin typeface="楷体" panose="02010609060101010101" pitchFamily="49" charset="-122"/>
                <a:ea typeface="楷体" panose="02010609060101010101" pitchFamily="49" charset="-122"/>
              </a:rPr>
              <a:t>28</a:t>
            </a:r>
            <a:r>
              <a:rPr lang="zh-CN" altLang="en-US" sz="1600" dirty="0">
                <a:solidFill>
                  <a:srgbClr val="C00000"/>
                </a:solidFill>
                <a:latin typeface="楷体" panose="02010609060101010101" pitchFamily="49" charset="-122"/>
                <a:ea typeface="楷体" panose="02010609060101010101" pitchFamily="49" charset="-122"/>
              </a:rPr>
              <a:t>、理论经济</a:t>
            </a:r>
            <a:r>
              <a:rPr lang="en-US" altLang="zh-CN" sz="1600" dirty="0">
                <a:solidFill>
                  <a:srgbClr val="C00000"/>
                </a:solidFill>
                <a:latin typeface="楷体" panose="02010609060101010101" pitchFamily="49" charset="-122"/>
                <a:ea typeface="楷体" panose="02010609060101010101" pitchFamily="49" charset="-122"/>
              </a:rPr>
              <a:t>25</a:t>
            </a:r>
            <a:r>
              <a:rPr lang="zh-CN" altLang="en-US" sz="1600" dirty="0">
                <a:solidFill>
                  <a:srgbClr val="C00000"/>
                </a:solidFill>
                <a:latin typeface="楷体" panose="02010609060101010101" pitchFamily="49" charset="-122"/>
                <a:ea typeface="楷体" panose="02010609060101010101" pitchFamily="49" charset="-122"/>
              </a:rPr>
              <a:t>、应用经济</a:t>
            </a:r>
            <a:r>
              <a:rPr lang="en-US" altLang="zh-CN" sz="1600" dirty="0">
                <a:solidFill>
                  <a:srgbClr val="C00000"/>
                </a:solidFill>
                <a:latin typeface="楷体" panose="02010609060101010101" pitchFamily="49" charset="-122"/>
                <a:ea typeface="楷体" panose="02010609060101010101" pitchFamily="49" charset="-122"/>
              </a:rPr>
              <a:t>92</a:t>
            </a:r>
            <a:r>
              <a:rPr lang="zh-CN" altLang="en-US" sz="1600" dirty="0">
                <a:solidFill>
                  <a:srgbClr val="C00000"/>
                </a:solidFill>
                <a:latin typeface="楷体" panose="02010609060101010101" pitchFamily="49" charset="-122"/>
                <a:ea typeface="楷体" panose="02010609060101010101" pitchFamily="49" charset="-122"/>
              </a:rPr>
              <a:t>、社会学</a:t>
            </a:r>
            <a:r>
              <a:rPr lang="en-US" altLang="zh-CN" sz="1600" dirty="0">
                <a:solidFill>
                  <a:srgbClr val="C00000"/>
                </a:solidFill>
                <a:latin typeface="楷体" panose="02010609060101010101" pitchFamily="49" charset="-122"/>
                <a:ea typeface="楷体" panose="02010609060101010101" pitchFamily="49" charset="-122"/>
              </a:rPr>
              <a:t>25</a:t>
            </a:r>
            <a:r>
              <a:rPr lang="zh-CN" altLang="en-US" sz="1600" dirty="0">
                <a:solidFill>
                  <a:srgbClr val="C00000"/>
                </a:solidFill>
                <a:latin typeface="楷体" panose="02010609060101010101" pitchFamily="49" charset="-122"/>
                <a:ea typeface="楷体" panose="02010609060101010101" pitchFamily="49" charset="-122"/>
              </a:rPr>
              <a:t>、民族学</a:t>
            </a:r>
            <a:r>
              <a:rPr lang="en-US" altLang="zh-CN" sz="1600" dirty="0">
                <a:solidFill>
                  <a:srgbClr val="C00000"/>
                </a:solidFill>
                <a:latin typeface="楷体" panose="02010609060101010101" pitchFamily="49" charset="-122"/>
                <a:ea typeface="楷体" panose="02010609060101010101" pitchFamily="49" charset="-122"/>
              </a:rPr>
              <a:t>26</a:t>
            </a:r>
          </a:p>
          <a:p>
            <a:pPr>
              <a:lnSpc>
                <a:spcPts val="3200"/>
              </a:lnSpc>
            </a:pPr>
            <a:r>
              <a:rPr lang="zh-CN" altLang="zh-CN" sz="1600" dirty="0" smtClean="0">
                <a:solidFill>
                  <a:srgbClr val="00B0F0"/>
                </a:solidFill>
                <a:latin typeface="楷体" panose="02010609060101010101" pitchFamily="49" charset="-122"/>
                <a:ea typeface="楷体" panose="02010609060101010101" pitchFamily="49" charset="-122"/>
              </a:rPr>
              <a:t>土地</a:t>
            </a:r>
            <a:r>
              <a:rPr lang="zh-CN" altLang="zh-CN" sz="1600" dirty="0">
                <a:solidFill>
                  <a:srgbClr val="00B0F0"/>
                </a:solidFill>
                <a:latin typeface="楷体" panose="02010609060101010101" pitchFamily="49" charset="-122"/>
                <a:ea typeface="楷体" panose="02010609060101010101" pitchFamily="49" charset="-122"/>
              </a:rPr>
              <a:t>承包期延长</a:t>
            </a:r>
            <a:r>
              <a:rPr lang="en-US" altLang="zh-CN" sz="1600" dirty="0">
                <a:solidFill>
                  <a:srgbClr val="00B0F0"/>
                </a:solidFill>
                <a:latin typeface="楷体" panose="02010609060101010101" pitchFamily="49" charset="-122"/>
                <a:ea typeface="楷体" panose="02010609060101010101" pitchFamily="49" charset="-122"/>
              </a:rPr>
              <a:t>30</a:t>
            </a:r>
            <a:r>
              <a:rPr lang="zh-CN" altLang="zh-CN" sz="1600" dirty="0" smtClean="0">
                <a:solidFill>
                  <a:srgbClr val="00B0F0"/>
                </a:solidFill>
                <a:latin typeface="楷体" panose="02010609060101010101" pitchFamily="49" charset="-122"/>
                <a:ea typeface="楷体" panose="02010609060101010101" pitchFamily="49" charset="-122"/>
              </a:rPr>
              <a:t>年</a:t>
            </a:r>
            <a:r>
              <a:rPr lang="en-US" altLang="zh-CN" sz="1600" dirty="0" smtClean="0">
                <a:solidFill>
                  <a:srgbClr val="00B0F0"/>
                </a:solidFill>
                <a:latin typeface="楷体" panose="02010609060101010101" pitchFamily="49" charset="-122"/>
                <a:ea typeface="楷体" panose="02010609060101010101" pitchFamily="49" charset="-122"/>
              </a:rPr>
              <a:t>  </a:t>
            </a:r>
            <a:r>
              <a:rPr lang="zh-CN" altLang="en-US" sz="1600" dirty="0" smtClean="0">
                <a:solidFill>
                  <a:srgbClr val="C00000"/>
                </a:solidFill>
                <a:latin typeface="楷体" panose="02010609060101010101" pitchFamily="49" charset="-122"/>
                <a:ea typeface="楷体" panose="02010609060101010101" pitchFamily="49" charset="-122"/>
              </a:rPr>
              <a:t>应用</a:t>
            </a:r>
            <a:r>
              <a:rPr lang="zh-CN" altLang="en-US" sz="1600" dirty="0">
                <a:solidFill>
                  <a:srgbClr val="C00000"/>
                </a:solidFill>
                <a:latin typeface="楷体" panose="02010609060101010101" pitchFamily="49" charset="-122"/>
                <a:ea typeface="楷体" panose="02010609060101010101" pitchFamily="49" charset="-122"/>
              </a:rPr>
              <a:t>经济</a:t>
            </a:r>
            <a:r>
              <a:rPr lang="en-US" altLang="zh-CN" sz="1600" dirty="0">
                <a:solidFill>
                  <a:srgbClr val="C00000"/>
                </a:solidFill>
                <a:latin typeface="楷体" panose="02010609060101010101" pitchFamily="49" charset="-122"/>
                <a:ea typeface="楷体" panose="02010609060101010101" pitchFamily="49" charset="-122"/>
              </a:rPr>
              <a:t>* 52.</a:t>
            </a:r>
            <a:r>
              <a:rPr lang="zh-CN" altLang="zh-CN" sz="1600" dirty="0">
                <a:solidFill>
                  <a:srgbClr val="C00000"/>
                </a:solidFill>
                <a:latin typeface="楷体" panose="02010609060101010101" pitchFamily="49" charset="-122"/>
                <a:ea typeface="楷体" panose="02010609060101010101" pitchFamily="49" charset="-122"/>
              </a:rPr>
              <a:t>土地承包期延长</a:t>
            </a:r>
            <a:r>
              <a:rPr lang="en-US" altLang="zh-CN" sz="1600" dirty="0">
                <a:solidFill>
                  <a:srgbClr val="C00000"/>
                </a:solidFill>
                <a:latin typeface="楷体" panose="02010609060101010101" pitchFamily="49" charset="-122"/>
                <a:ea typeface="楷体" panose="02010609060101010101" pitchFamily="49" charset="-122"/>
              </a:rPr>
              <a:t>30</a:t>
            </a:r>
            <a:r>
              <a:rPr lang="zh-CN" altLang="zh-CN" sz="1600" dirty="0">
                <a:solidFill>
                  <a:srgbClr val="C00000"/>
                </a:solidFill>
                <a:latin typeface="楷体" panose="02010609060101010101" pitchFamily="49" charset="-122"/>
                <a:ea typeface="楷体" panose="02010609060101010101" pitchFamily="49" charset="-122"/>
              </a:rPr>
              <a:t>年的影响</a:t>
            </a:r>
            <a:r>
              <a:rPr lang="zh-CN" altLang="zh-CN" sz="1600" dirty="0" smtClean="0">
                <a:solidFill>
                  <a:srgbClr val="C00000"/>
                </a:solidFill>
                <a:latin typeface="楷体" panose="02010609060101010101" pitchFamily="49" charset="-122"/>
                <a:ea typeface="楷体" panose="02010609060101010101" pitchFamily="49" charset="-122"/>
              </a:rPr>
              <a:t>研究</a:t>
            </a:r>
            <a:endParaRPr lang="en-US" altLang="zh-CN" sz="1600" dirty="0" smtClean="0">
              <a:solidFill>
                <a:srgbClr val="00B0F0"/>
              </a:solidFill>
              <a:latin typeface="楷体" panose="02010609060101010101" pitchFamily="49" charset="-122"/>
              <a:ea typeface="楷体" panose="02010609060101010101" pitchFamily="49" charset="-122"/>
            </a:endParaRPr>
          </a:p>
          <a:p>
            <a:pPr>
              <a:lnSpc>
                <a:spcPts val="3200"/>
              </a:lnSpc>
            </a:pPr>
            <a:r>
              <a:rPr lang="zh-CN" altLang="zh-CN" sz="1600" dirty="0" smtClean="0">
                <a:solidFill>
                  <a:srgbClr val="00B0F0"/>
                </a:solidFill>
                <a:latin typeface="楷体" panose="02010609060101010101" pitchFamily="49" charset="-122"/>
                <a:ea typeface="楷体" panose="02010609060101010101" pitchFamily="49" charset="-122"/>
              </a:rPr>
              <a:t>职能</a:t>
            </a:r>
            <a:r>
              <a:rPr lang="zh-CN" altLang="zh-CN" sz="1600" dirty="0">
                <a:solidFill>
                  <a:srgbClr val="00B0F0"/>
                </a:solidFill>
                <a:latin typeface="楷体" panose="02010609060101010101" pitchFamily="49" charset="-122"/>
                <a:ea typeface="楷体" panose="02010609060101010101" pitchFamily="49" charset="-122"/>
              </a:rPr>
              <a:t>相近的党政机关合并设立或合署</a:t>
            </a:r>
            <a:r>
              <a:rPr lang="zh-CN" altLang="zh-CN" sz="1600" dirty="0" smtClean="0">
                <a:solidFill>
                  <a:srgbClr val="00B0F0"/>
                </a:solidFill>
                <a:latin typeface="楷体" panose="02010609060101010101" pitchFamily="49" charset="-122"/>
                <a:ea typeface="楷体" panose="02010609060101010101" pitchFamily="49" charset="-122"/>
              </a:rPr>
              <a:t>办公</a:t>
            </a:r>
            <a:r>
              <a:rPr lang="zh-CN" altLang="en-US" sz="1600" dirty="0" smtClean="0">
                <a:solidFill>
                  <a:srgbClr val="00B0F0"/>
                </a:solidFill>
                <a:latin typeface="楷体" panose="02010609060101010101" pitchFamily="49" charset="-122"/>
                <a:ea typeface="楷体" panose="02010609060101010101" pitchFamily="49" charset="-122"/>
              </a:rPr>
              <a:t>政治学</a:t>
            </a:r>
            <a:endParaRPr lang="en-US" altLang="zh-CN" sz="1600" dirty="0" smtClean="0">
              <a:solidFill>
                <a:srgbClr val="00B0F0"/>
              </a:solidFill>
              <a:latin typeface="楷体" panose="02010609060101010101" pitchFamily="49" charset="-122"/>
              <a:ea typeface="楷体" panose="02010609060101010101" pitchFamily="49" charset="-122"/>
            </a:endParaRPr>
          </a:p>
          <a:p>
            <a:pPr>
              <a:lnSpc>
                <a:spcPts val="3200"/>
              </a:lnSpc>
            </a:pPr>
            <a:r>
              <a:rPr lang="en-US" altLang="zh-CN" sz="1600" dirty="0">
                <a:solidFill>
                  <a:srgbClr val="00B0F0"/>
                </a:solidFill>
                <a:latin typeface="楷体" panose="02010609060101010101" pitchFamily="49" charset="-122"/>
                <a:ea typeface="楷体" panose="02010609060101010101" pitchFamily="49" charset="-122"/>
              </a:rPr>
              <a:t> </a:t>
            </a:r>
            <a:r>
              <a:rPr lang="en-US" altLang="zh-CN" sz="1600" dirty="0" smtClean="0">
                <a:solidFill>
                  <a:srgbClr val="00B0F0"/>
                </a:solidFill>
                <a:latin typeface="楷体" panose="02010609060101010101" pitchFamily="49" charset="-122"/>
                <a:ea typeface="楷体" panose="02010609060101010101" pitchFamily="49" charset="-122"/>
              </a:rPr>
              <a:t>                   </a:t>
            </a:r>
            <a:r>
              <a:rPr lang="zh-CN" altLang="en-US" sz="1600" dirty="0">
                <a:solidFill>
                  <a:srgbClr val="C00000"/>
                </a:solidFill>
                <a:latin typeface="楷体" panose="02010609060101010101" pitchFamily="49" charset="-122"/>
                <a:ea typeface="楷体" panose="02010609060101010101" pitchFamily="49" charset="-122"/>
              </a:rPr>
              <a:t>政治学</a:t>
            </a:r>
            <a:r>
              <a:rPr lang="en-US" altLang="zh-CN" sz="1600" dirty="0">
                <a:solidFill>
                  <a:srgbClr val="C00000"/>
                </a:solidFill>
                <a:latin typeface="楷体" panose="02010609060101010101" pitchFamily="49" charset="-122"/>
                <a:ea typeface="楷体" panose="02010609060101010101" pitchFamily="49" charset="-122"/>
              </a:rPr>
              <a:t>* 65.</a:t>
            </a:r>
            <a:r>
              <a:rPr lang="zh-CN" altLang="zh-CN" sz="1600" dirty="0">
                <a:solidFill>
                  <a:srgbClr val="C00000"/>
                </a:solidFill>
                <a:latin typeface="楷体" panose="02010609060101010101" pitchFamily="49" charset="-122"/>
                <a:ea typeface="楷体" panose="02010609060101010101" pitchFamily="49" charset="-122"/>
              </a:rPr>
              <a:t>职能相近地方党政机关合并或合署运行模式</a:t>
            </a:r>
            <a:r>
              <a:rPr lang="zh-CN" altLang="zh-CN" sz="1600" dirty="0" smtClean="0">
                <a:solidFill>
                  <a:srgbClr val="C00000"/>
                </a:solidFill>
                <a:latin typeface="楷体" panose="02010609060101010101" pitchFamily="49" charset="-122"/>
                <a:ea typeface="楷体" panose="02010609060101010101" pitchFamily="49" charset="-122"/>
              </a:rPr>
              <a:t>研究</a:t>
            </a:r>
            <a:endParaRPr lang="en-US" altLang="zh-CN" sz="1600" dirty="0">
              <a:solidFill>
                <a:srgbClr val="C00000"/>
              </a:solidFill>
              <a:latin typeface="楷体" panose="02010609060101010101" pitchFamily="49" charset="-122"/>
              <a:ea typeface="楷体" panose="02010609060101010101" pitchFamily="49" charset="-122"/>
            </a:endParaRPr>
          </a:p>
          <a:p>
            <a:pPr>
              <a:lnSpc>
                <a:spcPts val="3200"/>
              </a:lnSpc>
            </a:pPr>
            <a:r>
              <a:rPr lang="zh-CN" altLang="zh-CN" sz="1600" dirty="0" smtClean="0">
                <a:solidFill>
                  <a:srgbClr val="00B0F0"/>
                </a:solidFill>
                <a:latin typeface="楷体" panose="02010609060101010101" pitchFamily="49" charset="-122"/>
                <a:ea typeface="楷体" panose="02010609060101010101" pitchFamily="49" charset="-122"/>
              </a:rPr>
              <a:t>加快</a:t>
            </a:r>
            <a:r>
              <a:rPr lang="zh-CN" altLang="zh-CN" sz="1600" dirty="0">
                <a:solidFill>
                  <a:srgbClr val="00B0F0"/>
                </a:solidFill>
                <a:latin typeface="楷体" panose="02010609060101010101" pitchFamily="49" charset="-122"/>
                <a:ea typeface="楷体" panose="02010609060101010101" pitchFamily="49" charset="-122"/>
              </a:rPr>
              <a:t>建设创新型</a:t>
            </a:r>
            <a:r>
              <a:rPr lang="zh-CN" altLang="zh-CN" sz="1600" dirty="0" smtClean="0">
                <a:solidFill>
                  <a:srgbClr val="00B0F0"/>
                </a:solidFill>
                <a:latin typeface="楷体" panose="02010609060101010101" pitchFamily="49" charset="-122"/>
                <a:ea typeface="楷体" panose="02010609060101010101" pitchFamily="49" charset="-122"/>
              </a:rPr>
              <a:t>国家</a:t>
            </a:r>
            <a:r>
              <a:rPr lang="en-US" altLang="zh-CN" sz="1600" dirty="0" smtClean="0">
                <a:solidFill>
                  <a:srgbClr val="00B0F0"/>
                </a:solidFill>
                <a:latin typeface="楷体" panose="02010609060101010101" pitchFamily="49" charset="-122"/>
                <a:ea typeface="楷体" panose="02010609060101010101" pitchFamily="49" charset="-122"/>
              </a:rPr>
              <a:t>  </a:t>
            </a:r>
            <a:r>
              <a:rPr lang="zh-CN" altLang="en-US" sz="1600" dirty="0" smtClean="0">
                <a:solidFill>
                  <a:srgbClr val="C00000"/>
                </a:solidFill>
                <a:latin typeface="楷体" panose="02010609060101010101" pitchFamily="49" charset="-122"/>
                <a:ea typeface="楷体" panose="02010609060101010101" pitchFamily="49" charset="-122"/>
              </a:rPr>
              <a:t>马列</a:t>
            </a:r>
            <a:r>
              <a:rPr lang="zh-CN" altLang="en-US" sz="1600" dirty="0">
                <a:solidFill>
                  <a:srgbClr val="C00000"/>
                </a:solidFill>
                <a:latin typeface="楷体" panose="02010609060101010101" pitchFamily="49" charset="-122"/>
                <a:ea typeface="楷体" panose="02010609060101010101" pitchFamily="49" charset="-122"/>
              </a:rPr>
              <a:t>科社</a:t>
            </a:r>
            <a:r>
              <a:rPr lang="en-US" altLang="zh-CN" sz="1600" dirty="0">
                <a:solidFill>
                  <a:srgbClr val="C00000"/>
                </a:solidFill>
                <a:latin typeface="楷体" panose="02010609060101010101" pitchFamily="49" charset="-122"/>
                <a:ea typeface="楷体" panose="02010609060101010101" pitchFamily="49" charset="-122"/>
              </a:rPr>
              <a:t>74.</a:t>
            </a:r>
            <a:r>
              <a:rPr lang="zh-CN" altLang="zh-CN" sz="1600" dirty="0">
                <a:solidFill>
                  <a:srgbClr val="C00000"/>
                </a:solidFill>
                <a:latin typeface="楷体" panose="02010609060101010101" pitchFamily="49" charset="-122"/>
                <a:ea typeface="楷体" panose="02010609060101010101" pitchFamily="49" charset="-122"/>
              </a:rPr>
              <a:t>创新型国家建设研究</a:t>
            </a:r>
            <a:endParaRPr lang="en-US" altLang="zh-CN" sz="1600" dirty="0">
              <a:solidFill>
                <a:srgbClr val="C00000"/>
              </a:solidFill>
              <a:latin typeface="楷体" panose="02010609060101010101" pitchFamily="49" charset="-122"/>
              <a:ea typeface="楷体" panose="02010609060101010101" pitchFamily="49" charset="-122"/>
            </a:endParaRPr>
          </a:p>
          <a:p>
            <a:pPr>
              <a:lnSpc>
                <a:spcPts val="3200"/>
              </a:lnSpc>
            </a:pPr>
            <a:r>
              <a:rPr lang="zh-CN" altLang="en-US" sz="1600" dirty="0" smtClean="0">
                <a:solidFill>
                  <a:srgbClr val="C00000"/>
                </a:solidFill>
                <a:latin typeface="楷体" panose="02010609060101010101" pitchFamily="49" charset="-122"/>
                <a:ea typeface="楷体" panose="02010609060101010101" pitchFamily="49" charset="-122"/>
              </a:rPr>
              <a:t>                    理论经济</a:t>
            </a:r>
            <a:r>
              <a:rPr lang="en-US" altLang="zh-CN" sz="1600" dirty="0" smtClean="0">
                <a:solidFill>
                  <a:srgbClr val="C00000"/>
                </a:solidFill>
                <a:latin typeface="楷体" panose="02010609060101010101" pitchFamily="49" charset="-122"/>
                <a:ea typeface="楷体" panose="02010609060101010101" pitchFamily="49" charset="-122"/>
              </a:rPr>
              <a:t> </a:t>
            </a:r>
            <a:r>
              <a:rPr lang="en-US" altLang="zh-CN" sz="1600" dirty="0">
                <a:solidFill>
                  <a:srgbClr val="C00000"/>
                </a:solidFill>
                <a:latin typeface="楷体" panose="02010609060101010101" pitchFamily="49" charset="-122"/>
                <a:ea typeface="楷体" panose="02010609060101010101" pitchFamily="49" charset="-122"/>
              </a:rPr>
              <a:t>* 22.</a:t>
            </a:r>
            <a:r>
              <a:rPr lang="zh-CN" altLang="zh-CN" sz="1600" dirty="0">
                <a:solidFill>
                  <a:srgbClr val="C00000"/>
                </a:solidFill>
                <a:latin typeface="楷体" panose="02010609060101010101" pitchFamily="49" charset="-122"/>
                <a:ea typeface="楷体" panose="02010609060101010101" pitchFamily="49" charset="-122"/>
              </a:rPr>
              <a:t>创新型国家建设中的政府与市场关系</a:t>
            </a:r>
            <a:r>
              <a:rPr lang="zh-CN" altLang="zh-CN" sz="1600" dirty="0" smtClean="0">
                <a:solidFill>
                  <a:srgbClr val="C00000"/>
                </a:solidFill>
                <a:latin typeface="楷体" panose="02010609060101010101" pitchFamily="49" charset="-122"/>
                <a:ea typeface="楷体" panose="02010609060101010101" pitchFamily="49" charset="-122"/>
              </a:rPr>
              <a:t>研究</a:t>
            </a:r>
            <a:endParaRPr lang="en-US" altLang="zh-CN" sz="1600" dirty="0" smtClean="0">
              <a:solidFill>
                <a:srgbClr val="00B0F0"/>
              </a:solidFill>
              <a:latin typeface="楷体" panose="02010609060101010101" pitchFamily="49" charset="-122"/>
              <a:ea typeface="楷体" panose="02010609060101010101" pitchFamily="49" charset="-122"/>
            </a:endParaRPr>
          </a:p>
          <a:p>
            <a:pPr>
              <a:lnSpc>
                <a:spcPts val="3200"/>
              </a:lnSpc>
            </a:pPr>
            <a:r>
              <a:rPr lang="zh-CN" altLang="en-US" sz="1600" dirty="0" smtClean="0">
                <a:solidFill>
                  <a:srgbClr val="00B0F0"/>
                </a:solidFill>
                <a:latin typeface="楷体" panose="02010609060101010101" pitchFamily="49" charset="-122"/>
                <a:ea typeface="楷体" panose="02010609060101010101" pitchFamily="49" charset="-122"/>
              </a:rPr>
              <a:t>建立亲、清新型政商关系：</a:t>
            </a:r>
            <a:r>
              <a:rPr lang="zh-CN" altLang="en-US" sz="1600" dirty="0" smtClean="0">
                <a:solidFill>
                  <a:srgbClr val="C00000"/>
                </a:solidFill>
                <a:latin typeface="楷体" panose="02010609060101010101" pitchFamily="49" charset="-122"/>
                <a:ea typeface="楷体" panose="02010609060101010101" pitchFamily="49" charset="-122"/>
              </a:rPr>
              <a:t>理论经济</a:t>
            </a:r>
            <a:r>
              <a:rPr lang="en-US" altLang="zh-CN" sz="1600" dirty="0" smtClean="0">
                <a:solidFill>
                  <a:srgbClr val="C00000"/>
                </a:solidFill>
                <a:latin typeface="楷体" panose="02010609060101010101" pitchFamily="49" charset="-122"/>
                <a:ea typeface="楷体" panose="02010609060101010101" pitchFamily="49" charset="-122"/>
              </a:rPr>
              <a:t>* 24.</a:t>
            </a:r>
            <a:r>
              <a:rPr lang="zh-CN" altLang="zh-CN" sz="1600" dirty="0" smtClean="0">
                <a:solidFill>
                  <a:srgbClr val="C00000"/>
                </a:solidFill>
                <a:latin typeface="楷体" panose="02010609060101010101" pitchFamily="49" charset="-122"/>
                <a:ea typeface="楷体" panose="02010609060101010101" pitchFamily="49" charset="-122"/>
              </a:rPr>
              <a:t>重构新型政商关系研究</a:t>
            </a:r>
            <a:endParaRPr lang="en-US" altLang="zh-CN" sz="1600" dirty="0" smtClean="0">
              <a:solidFill>
                <a:srgbClr val="C00000"/>
              </a:solidFill>
              <a:latin typeface="楷体" panose="02010609060101010101" pitchFamily="49" charset="-122"/>
              <a:ea typeface="楷体" panose="02010609060101010101" pitchFamily="49" charset="-122"/>
            </a:endParaRPr>
          </a:p>
          <a:p>
            <a:pPr>
              <a:lnSpc>
                <a:spcPts val="3200"/>
              </a:lnSpc>
            </a:pPr>
            <a:r>
              <a:rPr lang="en-US" altLang="zh-CN" sz="1600" dirty="0" smtClean="0">
                <a:solidFill>
                  <a:srgbClr val="00B0F0"/>
                </a:solidFill>
                <a:latin typeface="楷体" panose="02010609060101010101" pitchFamily="49" charset="-122"/>
                <a:ea typeface="楷体" panose="02010609060101010101" pitchFamily="49" charset="-122"/>
              </a:rPr>
              <a:t>                        </a:t>
            </a:r>
            <a:r>
              <a:rPr lang="en-US" altLang="zh-CN" dirty="0" smtClean="0"/>
              <a:t> </a:t>
            </a:r>
            <a:r>
              <a:rPr lang="zh-CN" altLang="en-US" sz="1600" dirty="0" smtClean="0">
                <a:solidFill>
                  <a:srgbClr val="C00000"/>
                </a:solidFill>
                <a:latin typeface="楷体" panose="02010609060101010101" pitchFamily="49" charset="-122"/>
                <a:ea typeface="楷体" panose="02010609060101010101" pitchFamily="49" charset="-122"/>
              </a:rPr>
              <a:t>政治学 </a:t>
            </a:r>
            <a:r>
              <a:rPr lang="en-US" altLang="zh-CN" sz="1600" dirty="0" smtClean="0">
                <a:solidFill>
                  <a:srgbClr val="C00000"/>
                </a:solidFill>
                <a:latin typeface="楷体" panose="02010609060101010101" pitchFamily="49" charset="-122"/>
                <a:ea typeface="楷体" panose="02010609060101010101" pitchFamily="49" charset="-122"/>
              </a:rPr>
              <a:t>*</a:t>
            </a:r>
            <a:r>
              <a:rPr lang="zh-CN" altLang="en-US" sz="1600" dirty="0" smtClean="0">
                <a:solidFill>
                  <a:srgbClr val="C00000"/>
                </a:solidFill>
                <a:latin typeface="楷体" panose="02010609060101010101" pitchFamily="49" charset="-122"/>
                <a:ea typeface="楷体" panose="02010609060101010101" pitchFamily="49" charset="-122"/>
              </a:rPr>
              <a:t> </a:t>
            </a:r>
            <a:r>
              <a:rPr lang="en-US" altLang="zh-CN" sz="1600" dirty="0" smtClean="0">
                <a:solidFill>
                  <a:srgbClr val="C00000"/>
                </a:solidFill>
                <a:latin typeface="楷体" panose="02010609060101010101" pitchFamily="49" charset="-122"/>
                <a:ea typeface="楷体" panose="02010609060101010101" pitchFamily="49" charset="-122"/>
              </a:rPr>
              <a:t>68</a:t>
            </a:r>
            <a:r>
              <a:rPr lang="en-US" altLang="zh-CN" sz="1600" dirty="0">
                <a:solidFill>
                  <a:srgbClr val="C00000"/>
                </a:solidFill>
                <a:latin typeface="楷体" panose="02010609060101010101" pitchFamily="49" charset="-122"/>
                <a:ea typeface="楷体" panose="02010609060101010101" pitchFamily="49" charset="-122"/>
              </a:rPr>
              <a:t>.</a:t>
            </a:r>
            <a:r>
              <a:rPr lang="zh-CN" altLang="zh-CN" sz="1600" dirty="0">
                <a:solidFill>
                  <a:srgbClr val="C00000"/>
                </a:solidFill>
                <a:latin typeface="楷体" panose="02010609060101010101" pitchFamily="49" charset="-122"/>
                <a:ea typeface="楷体" panose="02010609060101010101" pitchFamily="49" charset="-122"/>
              </a:rPr>
              <a:t>构建亲清新型政商关系</a:t>
            </a:r>
            <a:r>
              <a:rPr lang="zh-CN" altLang="zh-CN" sz="1600" dirty="0" smtClean="0">
                <a:solidFill>
                  <a:srgbClr val="C00000"/>
                </a:solidFill>
                <a:latin typeface="楷体" panose="02010609060101010101" pitchFamily="49" charset="-122"/>
                <a:ea typeface="楷体" panose="02010609060101010101" pitchFamily="49" charset="-122"/>
              </a:rPr>
              <a:t>研究</a:t>
            </a:r>
            <a:endParaRPr lang="en-US" altLang="zh-CN" sz="1600" dirty="0" smtClean="0">
              <a:solidFill>
                <a:srgbClr val="C00000"/>
              </a:solidFill>
              <a:latin typeface="楷体" panose="02010609060101010101" pitchFamily="49" charset="-122"/>
              <a:ea typeface="楷体" panose="02010609060101010101" pitchFamily="49" charset="-122"/>
            </a:endParaRPr>
          </a:p>
          <a:p>
            <a:pPr>
              <a:lnSpc>
                <a:spcPts val="3200"/>
              </a:lnSpc>
            </a:pPr>
            <a:r>
              <a:rPr lang="en-US" altLang="zh-CN" sz="1600" dirty="0">
                <a:solidFill>
                  <a:srgbClr val="C00000"/>
                </a:solidFill>
                <a:latin typeface="楷体" panose="02010609060101010101" pitchFamily="49" charset="-122"/>
                <a:ea typeface="楷体" panose="02010609060101010101" pitchFamily="49" charset="-122"/>
              </a:rPr>
              <a:t> </a:t>
            </a:r>
            <a:r>
              <a:rPr lang="en-US" altLang="zh-CN" sz="1600" dirty="0" smtClean="0">
                <a:solidFill>
                  <a:srgbClr val="C00000"/>
                </a:solidFill>
                <a:latin typeface="楷体" panose="02010609060101010101" pitchFamily="49" charset="-122"/>
                <a:ea typeface="楷体" panose="02010609060101010101" pitchFamily="49" charset="-122"/>
              </a:rPr>
              <a:t>                        </a:t>
            </a:r>
            <a:r>
              <a:rPr lang="zh-CN" altLang="en-US" sz="1600" dirty="0" smtClean="0">
                <a:solidFill>
                  <a:srgbClr val="C00000"/>
                </a:solidFill>
                <a:latin typeface="楷体" panose="02010609060101010101" pitchFamily="49" charset="-122"/>
                <a:ea typeface="楷体" panose="02010609060101010101" pitchFamily="49" charset="-122"/>
              </a:rPr>
              <a:t>社会学</a:t>
            </a:r>
            <a:r>
              <a:rPr lang="en-US" altLang="zh-CN" sz="1600" dirty="0" smtClean="0">
                <a:solidFill>
                  <a:srgbClr val="C00000"/>
                </a:solidFill>
                <a:latin typeface="楷体" panose="02010609060101010101" pitchFamily="49" charset="-122"/>
                <a:ea typeface="楷体" panose="02010609060101010101" pitchFamily="49" charset="-122"/>
              </a:rPr>
              <a:t> </a:t>
            </a:r>
            <a:r>
              <a:rPr lang="en-US" altLang="zh-CN" sz="1600" dirty="0">
                <a:solidFill>
                  <a:srgbClr val="C00000"/>
                </a:solidFill>
                <a:latin typeface="楷体" panose="02010609060101010101" pitchFamily="49" charset="-122"/>
                <a:ea typeface="楷体" panose="02010609060101010101" pitchFamily="49" charset="-122"/>
              </a:rPr>
              <a:t>* 33.</a:t>
            </a:r>
            <a:r>
              <a:rPr lang="zh-CN" altLang="zh-CN" sz="1600" dirty="0">
                <a:solidFill>
                  <a:srgbClr val="C00000"/>
                </a:solidFill>
                <a:latin typeface="楷体" panose="02010609060101010101" pitchFamily="49" charset="-122"/>
                <a:ea typeface="楷体" panose="02010609060101010101" pitchFamily="49" charset="-122"/>
              </a:rPr>
              <a:t>基层政商关系的实践逻辑研究</a:t>
            </a:r>
          </a:p>
          <a:p>
            <a:pPr>
              <a:lnSpc>
                <a:spcPts val="3200"/>
              </a:lnSpc>
            </a:pPr>
            <a:endParaRPr lang="zh-CN" altLang="zh-CN" sz="1600" dirty="0">
              <a:solidFill>
                <a:srgbClr val="C00000"/>
              </a:solidFill>
              <a:latin typeface="楷体" panose="02010609060101010101" pitchFamily="49" charset="-122"/>
              <a:ea typeface="楷体" panose="02010609060101010101" pitchFamily="49" charset="-122"/>
            </a:endParaRPr>
          </a:p>
          <a:p>
            <a:pPr marL="0" indent="0">
              <a:lnSpc>
                <a:spcPts val="3200"/>
              </a:lnSpc>
              <a:buNone/>
            </a:pPr>
            <a:endParaRPr lang="en-US" altLang="zh-CN" sz="1600" dirty="0" smtClean="0">
              <a:solidFill>
                <a:srgbClr val="00B0F0"/>
              </a:solidFill>
              <a:latin typeface="楷体" panose="02010609060101010101" pitchFamily="49" charset="-122"/>
              <a:ea typeface="楷体" panose="02010609060101010101" pitchFamily="49" charset="-122"/>
            </a:endParaRPr>
          </a:p>
          <a:p>
            <a:pPr>
              <a:lnSpc>
                <a:spcPts val="3200"/>
              </a:lnSpc>
            </a:pPr>
            <a:endParaRPr lang="en-US" altLang="zh-CN" sz="1600" dirty="0">
              <a:solidFill>
                <a:srgbClr val="00B0F0"/>
              </a:solidFill>
              <a:latin typeface="楷体" panose="02010609060101010101" pitchFamily="49" charset="-122"/>
              <a:ea typeface="楷体" panose="02010609060101010101" pitchFamily="49" charset="-122"/>
              <a:sym typeface="+mn-ea"/>
            </a:endParaRPr>
          </a:p>
        </p:txBody>
      </p:sp>
      <p:pic>
        <p:nvPicPr>
          <p:cNvPr id="5" name="Picture 2"/>
          <p:cNvPicPr>
            <a:picLocks noChangeAspect="1" noChangeArrowheads="1"/>
          </p:cNvPicPr>
          <p:nvPr/>
        </p:nvPicPr>
        <p:blipFill>
          <a:blip r:embed="rId3" cstate="print"/>
          <a:srcRect/>
          <a:stretch>
            <a:fillRect/>
          </a:stretch>
        </p:blipFill>
        <p:spPr bwMode="auto">
          <a:xfrm>
            <a:off x="7908748" y="0"/>
            <a:ext cx="1238065" cy="1628207"/>
          </a:xfrm>
          <a:prstGeom prst="rect">
            <a:avLst/>
          </a:prstGeom>
          <a:noFill/>
          <a:ln w="9525">
            <a:noFill/>
            <a:miter lim="800000"/>
            <a:headEnd/>
            <a:tailEnd/>
          </a:ln>
        </p:spPr>
      </p:pic>
    </p:spTree>
    <p:extLst>
      <p:ext uri="{BB962C8B-B14F-4D97-AF65-F5344CB8AC3E}">
        <p14:creationId xmlns:p14="http://schemas.microsoft.com/office/powerpoint/2010/main" val="389656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222.jpg"/>
          <p:cNvPicPr>
            <a:picLocks noChangeAspect="1"/>
          </p:cNvPicPr>
          <p:nvPr/>
        </p:nvPicPr>
        <p:blipFill>
          <a:blip r:embed="rId2" cstate="print"/>
          <a:stretch>
            <a:fillRect/>
          </a:stretch>
        </p:blipFill>
        <p:spPr>
          <a:xfrm>
            <a:off x="0" y="-22820"/>
            <a:ext cx="9144000" cy="5737820"/>
          </a:xfrm>
          <a:prstGeom prst="rect">
            <a:avLst/>
          </a:prstGeom>
        </p:spPr>
      </p:pic>
      <p:grpSp>
        <p:nvGrpSpPr>
          <p:cNvPr id="8" name="Group 110"/>
          <p:cNvGrpSpPr/>
          <p:nvPr/>
        </p:nvGrpSpPr>
        <p:grpSpPr bwMode="auto">
          <a:xfrm flipH="1">
            <a:off x="7812360" y="1921396"/>
            <a:ext cx="880744" cy="2773262"/>
            <a:chOff x="393" y="1110"/>
            <a:chExt cx="842" cy="2430"/>
          </a:xfrm>
        </p:grpSpPr>
        <p:sp>
          <p:nvSpPr>
            <p:cNvPr id="9" name="Freeform 111"/>
            <p:cNvSpPr/>
            <p:nvPr/>
          </p:nvSpPr>
          <p:spPr bwMode="gray">
            <a:xfrm>
              <a:off x="412" y="1110"/>
              <a:ext cx="815" cy="2109"/>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solidFill>
              <a:srgbClr val="99CC00"/>
            </a:solidFill>
            <a:ln w="9525">
              <a:noFill/>
              <a:round/>
            </a:ln>
          </p:spPr>
          <p:txBody>
            <a:bodyPr/>
            <a:lstStyle/>
            <a:p>
              <a:pPr>
                <a:defRPr/>
              </a:pPr>
              <a:endParaRPr lang="de-DE"/>
            </a:p>
          </p:txBody>
        </p:sp>
        <p:grpSp>
          <p:nvGrpSpPr>
            <p:cNvPr id="10" name="Group 112"/>
            <p:cNvGrpSpPr/>
            <p:nvPr/>
          </p:nvGrpSpPr>
          <p:grpSpPr bwMode="auto">
            <a:xfrm>
              <a:off x="393" y="1131"/>
              <a:ext cx="639" cy="1608"/>
              <a:chOff x="393" y="1131"/>
              <a:chExt cx="639" cy="1608"/>
            </a:xfrm>
          </p:grpSpPr>
          <p:sp>
            <p:nvSpPr>
              <p:cNvPr id="25" name="Freeform 113"/>
              <p:cNvSpPr/>
              <p:nvPr/>
            </p:nvSpPr>
            <p:spPr bwMode="gray">
              <a:xfrm>
                <a:off x="674" y="1131"/>
                <a:ext cx="331" cy="823"/>
              </a:xfrm>
              <a:custGeom>
                <a:avLst/>
                <a:gdLst>
                  <a:gd name="T0" fmla="*/ 0 w 156"/>
                  <a:gd name="T1" fmla="*/ 605 h 389"/>
                  <a:gd name="T2" fmla="*/ 755 w 156"/>
                  <a:gd name="T3" fmla="*/ 3666 h 389"/>
                  <a:gd name="T4" fmla="*/ 972 w 156"/>
                  <a:gd name="T5" fmla="*/ 2981 h 389"/>
                  <a:gd name="T6" fmla="*/ 1388 w 156"/>
                  <a:gd name="T7" fmla="*/ 1612 h 389"/>
                  <a:gd name="T8" fmla="*/ 1464 w 156"/>
                  <a:gd name="T9" fmla="*/ 1003 h 389"/>
                  <a:gd name="T10" fmla="*/ 603 w 156"/>
                  <a:gd name="T11" fmla="*/ 8 h 389"/>
                  <a:gd name="T12" fmla="*/ 0 w 156"/>
                  <a:gd name="T13" fmla="*/ 605 h 389"/>
                  <a:gd name="T14" fmla="*/ 0 60000 65536"/>
                  <a:gd name="T15" fmla="*/ 0 60000 65536"/>
                  <a:gd name="T16" fmla="*/ 0 60000 65536"/>
                  <a:gd name="T17" fmla="*/ 0 60000 65536"/>
                  <a:gd name="T18" fmla="*/ 0 60000 65536"/>
                  <a:gd name="T19" fmla="*/ 0 60000 65536"/>
                  <a:gd name="T20" fmla="*/ 0 60000 65536"/>
                  <a:gd name="T21" fmla="*/ 0 w 156"/>
                  <a:gd name="T22" fmla="*/ 0 h 389"/>
                  <a:gd name="T23" fmla="*/ 156 w 156"/>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285376"/>
                  </a:gs>
                  <a:gs pos="100000">
                    <a:srgbClr val="57B3FF"/>
                  </a:gs>
                </a:gsLst>
                <a:lin ang="18900000" scaled="1"/>
              </a:gradFill>
              <a:ln>
                <a:noFill/>
              </a:ln>
            </p:spPr>
            <p:txBody>
              <a:bodyPr/>
              <a:lstStyle/>
              <a:p>
                <a:endParaRPr lang="zh-CN" altLang="en-US"/>
              </a:p>
            </p:txBody>
          </p:sp>
          <p:sp>
            <p:nvSpPr>
              <p:cNvPr id="26" name="Freeform 114"/>
              <p:cNvSpPr/>
              <p:nvPr/>
            </p:nvSpPr>
            <p:spPr bwMode="gray">
              <a:xfrm>
                <a:off x="393" y="1214"/>
                <a:ext cx="639" cy="1525"/>
              </a:xfrm>
              <a:custGeom>
                <a:avLst/>
                <a:gdLst>
                  <a:gd name="T0" fmla="*/ 2454 w 302"/>
                  <a:gd name="T1" fmla="*/ 6823 h 721"/>
                  <a:gd name="T2" fmla="*/ 2861 w 302"/>
                  <a:gd name="T3" fmla="*/ 6720 h 721"/>
                  <a:gd name="T4" fmla="*/ 1925 w 302"/>
                  <a:gd name="T5" fmla="*/ 2980 h 721"/>
                  <a:gd name="T6" fmla="*/ 1195 w 302"/>
                  <a:gd name="T7" fmla="*/ 264 h 721"/>
                  <a:gd name="T8" fmla="*/ 485 w 302"/>
                  <a:gd name="T9" fmla="*/ 8 h 721"/>
                  <a:gd name="T10" fmla="*/ 220 w 302"/>
                  <a:gd name="T11" fmla="*/ 465 h 721"/>
                  <a:gd name="T12" fmla="*/ 188 w 302"/>
                  <a:gd name="T13" fmla="*/ 1468 h 721"/>
                  <a:gd name="T14" fmla="*/ 757 w 302"/>
                  <a:gd name="T15" fmla="*/ 2130 h 721"/>
                  <a:gd name="T16" fmla="*/ 1724 w 302"/>
                  <a:gd name="T17" fmla="*/ 3046 h 721"/>
                  <a:gd name="T18" fmla="*/ 2444 w 302"/>
                  <a:gd name="T19" fmla="*/ 6625 h 721"/>
                  <a:gd name="T20" fmla="*/ 2454 w 302"/>
                  <a:gd name="T21" fmla="*/ 6823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721"/>
                  <a:gd name="T35" fmla="*/ 302 w 302"/>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57B3FF"/>
                  </a:gs>
                  <a:gs pos="100000">
                    <a:srgbClr val="285376"/>
                  </a:gs>
                </a:gsLst>
                <a:lin ang="18900000" scaled="1"/>
              </a:gradFill>
              <a:ln>
                <a:noFill/>
              </a:ln>
            </p:spPr>
            <p:txBody>
              <a:bodyPr/>
              <a:lstStyle/>
              <a:p>
                <a:endParaRPr lang="zh-CN" altLang="en-US"/>
              </a:p>
            </p:txBody>
          </p:sp>
        </p:grpSp>
        <p:grpSp>
          <p:nvGrpSpPr>
            <p:cNvPr id="11" name="Group 115"/>
            <p:cNvGrpSpPr/>
            <p:nvPr/>
          </p:nvGrpSpPr>
          <p:grpSpPr bwMode="auto">
            <a:xfrm>
              <a:off x="934" y="2646"/>
              <a:ext cx="301" cy="894"/>
              <a:chOff x="934" y="2646"/>
              <a:chExt cx="301" cy="894"/>
            </a:xfrm>
          </p:grpSpPr>
          <p:sp>
            <p:nvSpPr>
              <p:cNvPr id="22" name="Freeform 116"/>
              <p:cNvSpPr/>
              <p:nvPr/>
            </p:nvSpPr>
            <p:spPr bwMode="gray">
              <a:xfrm>
                <a:off x="934" y="2646"/>
                <a:ext cx="294" cy="546"/>
              </a:xfrm>
              <a:custGeom>
                <a:avLst/>
                <a:gdLst>
                  <a:gd name="T0" fmla="*/ 949 w 137"/>
                  <a:gd name="T1" fmla="*/ 2283 h 258"/>
                  <a:gd name="T2" fmla="*/ 1294 w 137"/>
                  <a:gd name="T3" fmla="*/ 2294 h 258"/>
                  <a:gd name="T4" fmla="*/ 1294 w 137"/>
                  <a:gd name="T5" fmla="*/ 2303 h 258"/>
                  <a:gd name="T6" fmla="*/ 1294 w 137"/>
                  <a:gd name="T7" fmla="*/ 1757 h 258"/>
                  <a:gd name="T8" fmla="*/ 888 w 137"/>
                  <a:gd name="T9" fmla="*/ 245 h 258"/>
                  <a:gd name="T10" fmla="*/ 820 w 137"/>
                  <a:gd name="T11" fmla="*/ 59 h 258"/>
                  <a:gd name="T12" fmla="*/ 820 w 137"/>
                  <a:gd name="T13" fmla="*/ 59 h 258"/>
                  <a:gd name="T14" fmla="*/ 811 w 137"/>
                  <a:gd name="T15" fmla="*/ 49 h 258"/>
                  <a:gd name="T16" fmla="*/ 811 w 137"/>
                  <a:gd name="T17" fmla="*/ 36 h 258"/>
                  <a:gd name="T18" fmla="*/ 406 w 137"/>
                  <a:gd name="T19" fmla="*/ 49 h 258"/>
                  <a:gd name="T20" fmla="*/ 9 w 137"/>
                  <a:gd name="T21" fmla="*/ 220 h 258"/>
                  <a:gd name="T22" fmla="*/ 9 w 137"/>
                  <a:gd name="T23" fmla="*/ 237 h 258"/>
                  <a:gd name="T24" fmla="*/ 19 w 137"/>
                  <a:gd name="T25" fmla="*/ 417 h 258"/>
                  <a:gd name="T26" fmla="*/ 414 w 137"/>
                  <a:gd name="T27" fmla="*/ 2019 h 258"/>
                  <a:gd name="T28" fmla="*/ 612 w 137"/>
                  <a:gd name="T29" fmla="*/ 2444 h 258"/>
                  <a:gd name="T30" fmla="*/ 612 w 137"/>
                  <a:gd name="T31" fmla="*/ 2444 h 258"/>
                  <a:gd name="T32" fmla="*/ 612 w 137"/>
                  <a:gd name="T33" fmla="*/ 2436 h 258"/>
                  <a:gd name="T34" fmla="*/ 949 w 137"/>
                  <a:gd name="T35" fmla="*/ 2283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258"/>
                  <a:gd name="T56" fmla="*/ 137 w 137"/>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E8E8E8"/>
                  </a:gs>
                  <a:gs pos="100000">
                    <a:srgbClr val="808080"/>
                  </a:gs>
                </a:gsLst>
                <a:lin ang="0" scaled="1"/>
              </a:gradFill>
              <a:ln>
                <a:noFill/>
              </a:ln>
            </p:spPr>
            <p:txBody>
              <a:bodyPr/>
              <a:lstStyle/>
              <a:p>
                <a:endParaRPr lang="zh-CN" altLang="en-US"/>
              </a:p>
            </p:txBody>
          </p:sp>
          <p:sp>
            <p:nvSpPr>
              <p:cNvPr id="23" name="Freeform 117"/>
              <p:cNvSpPr/>
              <p:nvPr/>
            </p:nvSpPr>
            <p:spPr bwMode="gray">
              <a:xfrm>
                <a:off x="1064" y="3147"/>
                <a:ext cx="150" cy="57"/>
              </a:xfrm>
              <a:custGeom>
                <a:avLst/>
                <a:gdLst>
                  <a:gd name="T0" fmla="*/ 442 w 71"/>
                  <a:gd name="T1" fmla="*/ 112 h 27"/>
                  <a:gd name="T2" fmla="*/ 465 w 71"/>
                  <a:gd name="T3" fmla="*/ 196 h 27"/>
                  <a:gd name="T4" fmla="*/ 670 w 71"/>
                  <a:gd name="T5" fmla="*/ 76 h 27"/>
                  <a:gd name="T6" fmla="*/ 670 w 71"/>
                  <a:gd name="T7" fmla="*/ 68 h 27"/>
                  <a:gd name="T8" fmla="*/ 670 w 71"/>
                  <a:gd name="T9" fmla="*/ 57 h 27"/>
                  <a:gd name="T10" fmla="*/ 670 w 71"/>
                  <a:gd name="T11" fmla="*/ 49 h 27"/>
                  <a:gd name="T12" fmla="*/ 340 w 71"/>
                  <a:gd name="T13" fmla="*/ 36 h 27"/>
                  <a:gd name="T14" fmla="*/ 17 w 71"/>
                  <a:gd name="T15" fmla="*/ 188 h 27"/>
                  <a:gd name="T16" fmla="*/ 17 w 71"/>
                  <a:gd name="T17" fmla="*/ 196 h 27"/>
                  <a:gd name="T18" fmla="*/ 304 w 71"/>
                  <a:gd name="T19" fmla="*/ 236 h 27"/>
                  <a:gd name="T20" fmla="*/ 281 w 71"/>
                  <a:gd name="T21" fmla="*/ 160 h 27"/>
                  <a:gd name="T22" fmla="*/ 442 w 71"/>
                  <a:gd name="T23" fmla="*/ 11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
                  <a:gd name="T38" fmla="*/ 71 w 7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5D5D5D"/>
                  </a:gs>
                </a:gsLst>
                <a:lin ang="2700000" scaled="1"/>
              </a:gradFill>
              <a:ln>
                <a:noFill/>
              </a:ln>
            </p:spPr>
            <p:txBody>
              <a:bodyPr/>
              <a:lstStyle/>
              <a:p>
                <a:endParaRPr lang="zh-CN" altLang="en-US"/>
              </a:p>
            </p:txBody>
          </p:sp>
          <p:sp>
            <p:nvSpPr>
              <p:cNvPr id="24" name="Freeform 118"/>
              <p:cNvSpPr/>
              <p:nvPr/>
            </p:nvSpPr>
            <p:spPr bwMode="gray">
              <a:xfrm>
                <a:off x="1127" y="3172"/>
                <a:ext cx="108" cy="368"/>
              </a:xfrm>
              <a:custGeom>
                <a:avLst/>
                <a:gdLst>
                  <a:gd name="T0" fmla="*/ 485 w 51"/>
                  <a:gd name="T1" fmla="*/ 1645 h 174"/>
                  <a:gd name="T2" fmla="*/ 180 w 51"/>
                  <a:gd name="T3" fmla="*/ 85 h 174"/>
                  <a:gd name="T4" fmla="*/ 161 w 51"/>
                  <a:gd name="T5" fmla="*/ 0 h 174"/>
                  <a:gd name="T6" fmla="*/ 0 w 51"/>
                  <a:gd name="T7" fmla="*/ 49 h 174"/>
                  <a:gd name="T8" fmla="*/ 17 w 51"/>
                  <a:gd name="T9" fmla="*/ 121 h 174"/>
                  <a:gd name="T10" fmla="*/ 474 w 51"/>
                  <a:gd name="T11" fmla="*/ 1645 h 174"/>
                  <a:gd name="T12" fmla="*/ 485 w 51"/>
                  <a:gd name="T13" fmla="*/ 1645 h 174"/>
                  <a:gd name="T14" fmla="*/ 0 60000 65536"/>
                  <a:gd name="T15" fmla="*/ 0 60000 65536"/>
                  <a:gd name="T16" fmla="*/ 0 60000 65536"/>
                  <a:gd name="T17" fmla="*/ 0 60000 65536"/>
                  <a:gd name="T18" fmla="*/ 0 60000 65536"/>
                  <a:gd name="T19" fmla="*/ 0 60000 65536"/>
                  <a:gd name="T20" fmla="*/ 0 60000 65536"/>
                  <a:gd name="T21" fmla="*/ 0 w 51"/>
                  <a:gd name="T22" fmla="*/ 0 h 174"/>
                  <a:gd name="T23" fmla="*/ 51 w 5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BFBFBF"/>
                  </a:gs>
                  <a:gs pos="100000">
                    <a:srgbClr val="808080"/>
                  </a:gs>
                </a:gsLst>
                <a:lin ang="18900000" scaled="1"/>
              </a:gradFill>
              <a:ln>
                <a:noFill/>
              </a:ln>
            </p:spPr>
            <p:txBody>
              <a:bodyPr/>
              <a:lstStyle/>
              <a:p>
                <a:endParaRPr lang="zh-CN" altLang="en-US"/>
              </a:p>
            </p:txBody>
          </p:sp>
        </p:grpSp>
        <p:grpSp>
          <p:nvGrpSpPr>
            <p:cNvPr id="12" name="Group 119"/>
            <p:cNvGrpSpPr/>
            <p:nvPr/>
          </p:nvGrpSpPr>
          <p:grpSpPr bwMode="auto">
            <a:xfrm>
              <a:off x="526" y="1125"/>
              <a:ext cx="692" cy="2039"/>
              <a:chOff x="526" y="1125"/>
              <a:chExt cx="692" cy="2039"/>
            </a:xfrm>
          </p:grpSpPr>
          <p:sp>
            <p:nvSpPr>
              <p:cNvPr id="13" name="Freeform 120"/>
              <p:cNvSpPr/>
              <p:nvPr/>
            </p:nvSpPr>
            <p:spPr bwMode="gray">
              <a:xfrm>
                <a:off x="526" y="1125"/>
                <a:ext cx="316" cy="825"/>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solidFill>
                <a:srgbClr val="92D050"/>
              </a:solidFill>
              <a:ln w="9525">
                <a:noFill/>
                <a:round/>
              </a:ln>
            </p:spPr>
            <p:txBody>
              <a:bodyPr/>
              <a:lstStyle/>
              <a:p>
                <a:pPr>
                  <a:defRPr/>
                </a:pPr>
                <a:endParaRPr lang="de-DE"/>
              </a:p>
            </p:txBody>
          </p:sp>
          <p:sp>
            <p:nvSpPr>
              <p:cNvPr id="14" name="Freeform 121"/>
              <p:cNvSpPr/>
              <p:nvPr/>
            </p:nvSpPr>
            <p:spPr bwMode="gray">
              <a:xfrm>
                <a:off x="1214" y="3161"/>
                <a:ext cx="0" cy="3"/>
              </a:xfrm>
              <a:custGeom>
                <a:avLst/>
                <a:gdLst>
                  <a:gd name="T0" fmla="*/ 27 h 1"/>
                  <a:gd name="T1" fmla="*/ 0 h 1"/>
                  <a:gd name="T2" fmla="*/ 27 h 1"/>
                  <a:gd name="T3" fmla="*/ 27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a:noFill/>
              </a:ln>
            </p:spPr>
            <p:txBody>
              <a:bodyPr/>
              <a:lstStyle/>
              <a:p>
                <a:endParaRPr lang="zh-CN" altLang="en-US"/>
              </a:p>
            </p:txBody>
          </p:sp>
          <p:grpSp>
            <p:nvGrpSpPr>
              <p:cNvPr id="15" name="Group 122"/>
              <p:cNvGrpSpPr/>
              <p:nvPr/>
            </p:nvGrpSpPr>
            <p:grpSpPr bwMode="auto">
              <a:xfrm>
                <a:off x="949" y="2728"/>
                <a:ext cx="269" cy="364"/>
                <a:chOff x="3018" y="2598"/>
                <a:chExt cx="300" cy="407"/>
              </a:xfrm>
            </p:grpSpPr>
            <p:sp>
              <p:nvSpPr>
                <p:cNvPr id="16" name="Freeform 123"/>
                <p:cNvSpPr/>
                <p:nvPr/>
              </p:nvSpPr>
              <p:spPr bwMode="gray">
                <a:xfrm>
                  <a:off x="3018" y="2598"/>
                  <a:ext cx="215" cy="73"/>
                </a:xfrm>
                <a:custGeom>
                  <a:avLst/>
                  <a:gdLst>
                    <a:gd name="T0" fmla="*/ 1188 w 91"/>
                    <a:gd name="T1" fmla="*/ 172 h 31"/>
                    <a:gd name="T2" fmla="*/ 1188 w 91"/>
                    <a:gd name="T3" fmla="*/ 134 h 31"/>
                    <a:gd name="T4" fmla="*/ 529 w 91"/>
                    <a:gd name="T5" fmla="*/ 66 h 31"/>
                    <a:gd name="T6" fmla="*/ 28 w 91"/>
                    <a:gd name="T7" fmla="*/ 377 h 31"/>
                    <a:gd name="T8" fmla="*/ 40 w 91"/>
                    <a:gd name="T9" fmla="*/ 405 h 31"/>
                    <a:gd name="T10" fmla="*/ 541 w 91"/>
                    <a:gd name="T11" fmla="*/ 134 h 31"/>
                    <a:gd name="T12" fmla="*/ 1188 w 91"/>
                    <a:gd name="T13" fmla="*/ 172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2B5476"/>
                    </a:gs>
                    <a:gs pos="50000">
                      <a:srgbClr val="5DB6FF"/>
                    </a:gs>
                    <a:gs pos="100000">
                      <a:srgbClr val="2B5476"/>
                    </a:gs>
                  </a:gsLst>
                  <a:lin ang="0" scaled="1"/>
                </a:gradFill>
                <a:ln>
                  <a:noFill/>
                </a:ln>
              </p:spPr>
              <p:txBody>
                <a:bodyPr/>
                <a:lstStyle/>
                <a:p>
                  <a:endParaRPr lang="zh-CN" altLang="en-US"/>
                </a:p>
              </p:txBody>
            </p:sp>
            <p:sp>
              <p:nvSpPr>
                <p:cNvPr id="17" name="Freeform 124"/>
                <p:cNvSpPr/>
                <p:nvPr/>
              </p:nvSpPr>
              <p:spPr bwMode="gray">
                <a:xfrm>
                  <a:off x="3030" y="2645"/>
                  <a:ext cx="215" cy="74"/>
                </a:xfrm>
                <a:custGeom>
                  <a:avLst/>
                  <a:gdLst>
                    <a:gd name="T0" fmla="*/ 1200 w 91"/>
                    <a:gd name="T1" fmla="*/ 165 h 31"/>
                    <a:gd name="T2" fmla="*/ 1188 w 91"/>
                    <a:gd name="T3" fmla="*/ 119 h 31"/>
                    <a:gd name="T4" fmla="*/ 513 w 91"/>
                    <a:gd name="T5" fmla="*/ 69 h 31"/>
                    <a:gd name="T6" fmla="*/ 12 w 91"/>
                    <a:gd name="T7" fmla="*/ 394 h 31"/>
                    <a:gd name="T8" fmla="*/ 28 w 91"/>
                    <a:gd name="T9" fmla="*/ 423 h 31"/>
                    <a:gd name="T10" fmla="*/ 529 w 91"/>
                    <a:gd name="T11" fmla="*/ 136 h 31"/>
                    <a:gd name="T12" fmla="*/ 1200 w 91"/>
                    <a:gd name="T13" fmla="*/ 165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2B5476"/>
                    </a:gs>
                    <a:gs pos="50000">
                      <a:srgbClr val="5DB6FF"/>
                    </a:gs>
                    <a:gs pos="100000">
                      <a:srgbClr val="2B5476"/>
                    </a:gs>
                  </a:gsLst>
                  <a:lin ang="0" scaled="1"/>
                </a:gradFill>
                <a:ln>
                  <a:noFill/>
                </a:ln>
              </p:spPr>
              <p:txBody>
                <a:bodyPr/>
                <a:lstStyle/>
                <a:p>
                  <a:endParaRPr lang="zh-CN" altLang="en-US"/>
                </a:p>
              </p:txBody>
            </p:sp>
            <p:sp>
              <p:nvSpPr>
                <p:cNvPr id="18" name="Freeform 125"/>
                <p:cNvSpPr/>
                <p:nvPr/>
              </p:nvSpPr>
              <p:spPr bwMode="gray">
                <a:xfrm>
                  <a:off x="3039" y="2690"/>
                  <a:ext cx="218" cy="76"/>
                </a:xfrm>
                <a:custGeom>
                  <a:avLst/>
                  <a:gdLst>
                    <a:gd name="T0" fmla="*/ 1225 w 92"/>
                    <a:gd name="T1" fmla="*/ 176 h 32"/>
                    <a:gd name="T2" fmla="*/ 1213 w 92"/>
                    <a:gd name="T3" fmla="*/ 135 h 32"/>
                    <a:gd name="T4" fmla="*/ 533 w 92"/>
                    <a:gd name="T5" fmla="*/ 66 h 32"/>
                    <a:gd name="T6" fmla="*/ 28 w 92"/>
                    <a:gd name="T7" fmla="*/ 389 h 32"/>
                    <a:gd name="T8" fmla="*/ 28 w 92"/>
                    <a:gd name="T9" fmla="*/ 427 h 32"/>
                    <a:gd name="T10" fmla="*/ 545 w 92"/>
                    <a:gd name="T11" fmla="*/ 135 h 32"/>
                    <a:gd name="T12" fmla="*/ 1225 w 92"/>
                    <a:gd name="T13" fmla="*/ 176 h 32"/>
                    <a:gd name="T14" fmla="*/ 0 60000 65536"/>
                    <a:gd name="T15" fmla="*/ 0 60000 65536"/>
                    <a:gd name="T16" fmla="*/ 0 60000 65536"/>
                    <a:gd name="T17" fmla="*/ 0 60000 65536"/>
                    <a:gd name="T18" fmla="*/ 0 60000 65536"/>
                    <a:gd name="T19" fmla="*/ 0 60000 65536"/>
                    <a:gd name="T20" fmla="*/ 0 60000 65536"/>
                    <a:gd name="T21" fmla="*/ 0 w 92"/>
                    <a:gd name="T22" fmla="*/ 0 h 32"/>
                    <a:gd name="T23" fmla="*/ 92 w 9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2B5476"/>
                    </a:gs>
                    <a:gs pos="50000">
                      <a:srgbClr val="5DB6FF"/>
                    </a:gs>
                    <a:gs pos="100000">
                      <a:srgbClr val="2B5476"/>
                    </a:gs>
                  </a:gsLst>
                  <a:lin ang="0" scaled="1"/>
                </a:gradFill>
                <a:ln>
                  <a:noFill/>
                </a:ln>
              </p:spPr>
              <p:txBody>
                <a:bodyPr/>
                <a:lstStyle/>
                <a:p>
                  <a:endParaRPr lang="zh-CN" altLang="en-US"/>
                </a:p>
              </p:txBody>
            </p:sp>
            <p:sp>
              <p:nvSpPr>
                <p:cNvPr id="19" name="Freeform 126"/>
                <p:cNvSpPr/>
                <p:nvPr/>
              </p:nvSpPr>
              <p:spPr bwMode="gray">
                <a:xfrm>
                  <a:off x="3072" y="2832"/>
                  <a:ext cx="222" cy="76"/>
                </a:xfrm>
                <a:custGeom>
                  <a:avLst/>
                  <a:gdLst>
                    <a:gd name="T0" fmla="*/ 1238 w 94"/>
                    <a:gd name="T1" fmla="*/ 176 h 32"/>
                    <a:gd name="T2" fmla="*/ 1228 w 94"/>
                    <a:gd name="T3" fmla="*/ 135 h 32"/>
                    <a:gd name="T4" fmla="*/ 541 w 94"/>
                    <a:gd name="T5" fmla="*/ 78 h 32"/>
                    <a:gd name="T6" fmla="*/ 28 w 94"/>
                    <a:gd name="T7" fmla="*/ 401 h 32"/>
                    <a:gd name="T8" fmla="*/ 40 w 94"/>
                    <a:gd name="T9" fmla="*/ 427 h 32"/>
                    <a:gd name="T10" fmla="*/ 553 w 94"/>
                    <a:gd name="T11" fmla="*/ 135 h 32"/>
                    <a:gd name="T12" fmla="*/ 1238 w 94"/>
                    <a:gd name="T13" fmla="*/ 176 h 32"/>
                    <a:gd name="T14" fmla="*/ 0 60000 65536"/>
                    <a:gd name="T15" fmla="*/ 0 60000 65536"/>
                    <a:gd name="T16" fmla="*/ 0 60000 65536"/>
                    <a:gd name="T17" fmla="*/ 0 60000 65536"/>
                    <a:gd name="T18" fmla="*/ 0 60000 65536"/>
                    <a:gd name="T19" fmla="*/ 0 60000 65536"/>
                    <a:gd name="T20" fmla="*/ 0 60000 65536"/>
                    <a:gd name="T21" fmla="*/ 0 w 94"/>
                    <a:gd name="T22" fmla="*/ 0 h 32"/>
                    <a:gd name="T23" fmla="*/ 94 w 9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2B5476"/>
                    </a:gs>
                    <a:gs pos="50000">
                      <a:srgbClr val="5DB6FF"/>
                    </a:gs>
                    <a:gs pos="100000">
                      <a:srgbClr val="2B5476"/>
                    </a:gs>
                  </a:gsLst>
                  <a:lin ang="0" scaled="1"/>
                </a:gradFill>
                <a:ln>
                  <a:noFill/>
                </a:ln>
              </p:spPr>
              <p:txBody>
                <a:bodyPr/>
                <a:lstStyle/>
                <a:p>
                  <a:endParaRPr lang="zh-CN" altLang="en-US"/>
                </a:p>
              </p:txBody>
            </p:sp>
            <p:sp>
              <p:nvSpPr>
                <p:cNvPr id="20" name="Freeform 127"/>
                <p:cNvSpPr/>
                <p:nvPr/>
              </p:nvSpPr>
              <p:spPr bwMode="gray">
                <a:xfrm>
                  <a:off x="3084" y="2879"/>
                  <a:ext cx="222" cy="78"/>
                </a:xfrm>
                <a:custGeom>
                  <a:avLst/>
                  <a:gdLst>
                    <a:gd name="T0" fmla="*/ 1238 w 94"/>
                    <a:gd name="T1" fmla="*/ 184 h 33"/>
                    <a:gd name="T2" fmla="*/ 1228 w 94"/>
                    <a:gd name="T3" fmla="*/ 144 h 33"/>
                    <a:gd name="T4" fmla="*/ 541 w 94"/>
                    <a:gd name="T5" fmla="*/ 78 h 33"/>
                    <a:gd name="T6" fmla="*/ 28 w 94"/>
                    <a:gd name="T7" fmla="*/ 397 h 33"/>
                    <a:gd name="T8" fmla="*/ 40 w 94"/>
                    <a:gd name="T9" fmla="*/ 435 h 33"/>
                    <a:gd name="T10" fmla="*/ 553 w 94"/>
                    <a:gd name="T11" fmla="*/ 144 h 33"/>
                    <a:gd name="T12" fmla="*/ 1238 w 94"/>
                    <a:gd name="T13" fmla="*/ 184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2B5476"/>
                    </a:gs>
                    <a:gs pos="50000">
                      <a:srgbClr val="5DB6FF"/>
                    </a:gs>
                    <a:gs pos="100000">
                      <a:srgbClr val="2B5476"/>
                    </a:gs>
                  </a:gsLst>
                  <a:lin ang="0" scaled="1"/>
                </a:gradFill>
                <a:ln>
                  <a:noFill/>
                </a:ln>
              </p:spPr>
              <p:txBody>
                <a:bodyPr/>
                <a:lstStyle/>
                <a:p>
                  <a:endParaRPr lang="zh-CN" altLang="en-US"/>
                </a:p>
              </p:txBody>
            </p:sp>
            <p:sp>
              <p:nvSpPr>
                <p:cNvPr id="21" name="Freeform 128"/>
                <p:cNvSpPr/>
                <p:nvPr/>
              </p:nvSpPr>
              <p:spPr bwMode="gray">
                <a:xfrm>
                  <a:off x="3096" y="2927"/>
                  <a:ext cx="222" cy="78"/>
                </a:xfrm>
                <a:custGeom>
                  <a:avLst/>
                  <a:gdLst>
                    <a:gd name="T0" fmla="*/ 1228 w 94"/>
                    <a:gd name="T1" fmla="*/ 135 h 33"/>
                    <a:gd name="T2" fmla="*/ 541 w 94"/>
                    <a:gd name="T3" fmla="*/ 78 h 33"/>
                    <a:gd name="T4" fmla="*/ 28 w 94"/>
                    <a:gd name="T5" fmla="*/ 397 h 33"/>
                    <a:gd name="T6" fmla="*/ 28 w 94"/>
                    <a:gd name="T7" fmla="*/ 435 h 33"/>
                    <a:gd name="T8" fmla="*/ 553 w 94"/>
                    <a:gd name="T9" fmla="*/ 135 h 33"/>
                    <a:gd name="T10" fmla="*/ 1228 w 94"/>
                    <a:gd name="T11" fmla="*/ 173 h 33"/>
                    <a:gd name="T12" fmla="*/ 1228 w 94"/>
                    <a:gd name="T13" fmla="*/ 135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2B5476"/>
                    </a:gs>
                    <a:gs pos="50000">
                      <a:srgbClr val="5DB6FF"/>
                    </a:gs>
                    <a:gs pos="100000">
                      <a:srgbClr val="2B5476"/>
                    </a:gs>
                  </a:gsLst>
                  <a:lin ang="0" scaled="1"/>
                </a:gradFill>
                <a:ln>
                  <a:noFill/>
                </a:ln>
              </p:spPr>
              <p:txBody>
                <a:bodyPr/>
                <a:lstStyle/>
                <a:p>
                  <a:endParaRPr lang="zh-CN" altLang="en-US"/>
                </a:p>
              </p:txBody>
            </p:sp>
          </p:grpSp>
        </p:grpSp>
      </p:grpSp>
      <p:grpSp>
        <p:nvGrpSpPr>
          <p:cNvPr id="27" name="Group 22"/>
          <p:cNvGrpSpPr/>
          <p:nvPr/>
        </p:nvGrpSpPr>
        <p:grpSpPr bwMode="auto">
          <a:xfrm>
            <a:off x="7020272" y="4585692"/>
            <a:ext cx="1728192" cy="378296"/>
            <a:chOff x="1871" y="3263"/>
            <a:chExt cx="1767" cy="387"/>
          </a:xfrm>
          <a:effectLst>
            <a:outerShdw blurRad="76200" dir="13500000" sy="23000" kx="1200000" algn="br" rotWithShape="0">
              <a:prstClr val="black">
                <a:alpha val="20000"/>
              </a:prstClr>
            </a:outerShdw>
          </a:effectLst>
        </p:grpSpPr>
        <p:sp>
          <p:nvSpPr>
            <p:cNvPr id="28" name="Oval 76"/>
            <p:cNvSpPr>
              <a:spLocks noChangeArrowheads="1"/>
            </p:cNvSpPr>
            <p:nvPr/>
          </p:nvSpPr>
          <p:spPr bwMode="gray">
            <a:xfrm>
              <a:off x="2622" y="3387"/>
              <a:ext cx="239" cy="52"/>
            </a:xfrm>
            <a:prstGeom prst="ellipse">
              <a:avLst/>
            </a:prstGeom>
            <a:gradFill rotWithShape="1">
              <a:gsLst>
                <a:gs pos="0">
                  <a:srgbClr val="5C140F"/>
                </a:gs>
                <a:gs pos="100000">
                  <a:srgbClr val="C62C20"/>
                </a:gs>
              </a:gsLst>
              <a:lin ang="0" scaled="1"/>
            </a:gradFill>
            <a:ln>
              <a:noFill/>
            </a:ln>
          </p:spPr>
          <p:txBody>
            <a:bodyPr/>
            <a:lstStyle/>
            <a:p>
              <a:endParaRPr lang="zh-CN" altLang="zh-CN">
                <a:cs typeface="Arial" panose="020B0604020202020204" pitchFamily="34" charset="0"/>
              </a:endParaRPr>
            </a:p>
          </p:txBody>
        </p:sp>
        <p:sp>
          <p:nvSpPr>
            <p:cNvPr id="29" name="Freeform 109"/>
            <p:cNvSpPr>
              <a:spLocks noEditPoints="1"/>
            </p:cNvSpPr>
            <p:nvPr/>
          </p:nvSpPr>
          <p:spPr bwMode="gray">
            <a:xfrm>
              <a:off x="1871" y="3263"/>
              <a:ext cx="1767" cy="387"/>
            </a:xfrm>
            <a:custGeom>
              <a:avLst/>
              <a:gdLst>
                <a:gd name="T0" fmla="*/ 2147483647 w 856"/>
                <a:gd name="T1" fmla="*/ 0 h 187"/>
                <a:gd name="T2" fmla="*/ 0 w 856"/>
                <a:gd name="T3" fmla="*/ 2147483647 h 187"/>
                <a:gd name="T4" fmla="*/ 2147483647 w 856"/>
                <a:gd name="T5" fmla="*/ 2147483647 h 187"/>
                <a:gd name="T6" fmla="*/ 2147483647 w 856"/>
                <a:gd name="T7" fmla="*/ 2147483647 h 187"/>
                <a:gd name="T8" fmla="*/ 2147483647 w 856"/>
                <a:gd name="T9" fmla="*/ 0 h 187"/>
                <a:gd name="T10" fmla="*/ 2147483647 w 856"/>
                <a:gd name="T11" fmla="*/ 2147483647 h 187"/>
                <a:gd name="T12" fmla="*/ 2147483647 w 856"/>
                <a:gd name="T13" fmla="*/ 2147483647 h 187"/>
                <a:gd name="T14" fmla="*/ 2147483647 w 856"/>
                <a:gd name="T15" fmla="*/ 2147483647 h 187"/>
                <a:gd name="T16" fmla="*/ 2147483647 w 856"/>
                <a:gd name="T17" fmla="*/ 2147483647 h 187"/>
                <a:gd name="T18" fmla="*/ 2147483647 w 856"/>
                <a:gd name="T19" fmla="*/ 2147483647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6"/>
                <a:gd name="T31" fmla="*/ 0 h 187"/>
                <a:gd name="T32" fmla="*/ 856 w 856"/>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6" h="187">
                  <a:moveTo>
                    <a:pt x="428" y="0"/>
                  </a:moveTo>
                  <a:cubicBezTo>
                    <a:pt x="191" y="0"/>
                    <a:pt x="0" y="42"/>
                    <a:pt x="0" y="94"/>
                  </a:cubicBezTo>
                  <a:cubicBezTo>
                    <a:pt x="0" y="145"/>
                    <a:pt x="191" y="187"/>
                    <a:pt x="428" y="187"/>
                  </a:cubicBezTo>
                  <a:cubicBezTo>
                    <a:pt x="664" y="187"/>
                    <a:pt x="856" y="145"/>
                    <a:pt x="856" y="94"/>
                  </a:cubicBezTo>
                  <a:cubicBezTo>
                    <a:pt x="856" y="42"/>
                    <a:pt x="664" y="0"/>
                    <a:pt x="428" y="0"/>
                  </a:cubicBezTo>
                  <a:close/>
                  <a:moveTo>
                    <a:pt x="428" y="128"/>
                  </a:moveTo>
                  <a:cubicBezTo>
                    <a:pt x="250" y="128"/>
                    <a:pt x="105" y="103"/>
                    <a:pt x="105" y="73"/>
                  </a:cubicBezTo>
                  <a:cubicBezTo>
                    <a:pt x="105" y="42"/>
                    <a:pt x="250" y="17"/>
                    <a:pt x="428" y="17"/>
                  </a:cubicBezTo>
                  <a:cubicBezTo>
                    <a:pt x="606" y="17"/>
                    <a:pt x="751" y="42"/>
                    <a:pt x="751" y="73"/>
                  </a:cubicBezTo>
                  <a:cubicBezTo>
                    <a:pt x="751" y="103"/>
                    <a:pt x="606" y="128"/>
                    <a:pt x="428" y="128"/>
                  </a:cubicBezTo>
                  <a:close/>
                </a:path>
              </a:pathLst>
            </a:custGeom>
            <a:solidFill>
              <a:srgbClr val="777777"/>
            </a:solidFill>
            <a:ln>
              <a:noFill/>
            </a:ln>
          </p:spPr>
          <p:txBody>
            <a:bodyPr/>
            <a:lstStyle/>
            <a:p>
              <a:endParaRPr lang="zh-CN" altLang="en-US"/>
            </a:p>
          </p:txBody>
        </p:sp>
      </p:grpSp>
      <p:sp>
        <p:nvSpPr>
          <p:cNvPr id="30" name="矩形 29"/>
          <p:cNvSpPr/>
          <p:nvPr/>
        </p:nvSpPr>
        <p:spPr>
          <a:xfrm>
            <a:off x="323528" y="985292"/>
            <a:ext cx="4801314" cy="369332"/>
          </a:xfrm>
          <a:prstGeom prst="rect">
            <a:avLst/>
          </a:prstGeom>
        </p:spPr>
        <p:txBody>
          <a:bodyPr wrap="none">
            <a:spAutoFit/>
          </a:bodyPr>
          <a:lstStyle/>
          <a:p>
            <a:r>
              <a:rPr lang="zh-CN" altLang="en-US" b="1" i="1" u="sng" dirty="0" smtClean="0">
                <a:solidFill>
                  <a:srgbClr val="990000"/>
                </a:solidFill>
                <a:latin typeface="微软雅黑" panose="020B0503020204020204" pitchFamily="34" charset="-122"/>
                <a:ea typeface="微软雅黑" panose="020B0503020204020204" pitchFamily="34" charset="-122"/>
              </a:rPr>
              <a:t>贯彻落实十九大精神，努力开展社科研究创新</a:t>
            </a:r>
            <a:endParaRPr lang="zh-CN" altLang="en-US" b="1" i="1" u="sng" dirty="0">
              <a:solidFill>
                <a:srgbClr val="99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028800" y="1858187"/>
            <a:ext cx="20162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立足新时代</a:t>
            </a:r>
            <a:endParaRPr lang="zh-CN" altLang="en-US" dirty="0"/>
          </a:p>
        </p:txBody>
      </p:sp>
      <p:sp>
        <p:nvSpPr>
          <p:cNvPr id="32" name="圆角矩形 31"/>
          <p:cNvSpPr/>
          <p:nvPr/>
        </p:nvSpPr>
        <p:spPr>
          <a:xfrm>
            <a:off x="3629456" y="1855601"/>
            <a:ext cx="20162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认清</a:t>
            </a:r>
            <a:r>
              <a:rPr lang="zh-CN" altLang="en-US" dirty="0" smtClean="0"/>
              <a:t>新变化</a:t>
            </a:r>
            <a:endParaRPr lang="zh-CN" altLang="en-US" dirty="0"/>
          </a:p>
        </p:txBody>
      </p:sp>
      <p:sp>
        <p:nvSpPr>
          <p:cNvPr id="33" name="圆角矩形 32"/>
          <p:cNvSpPr/>
          <p:nvPr/>
        </p:nvSpPr>
        <p:spPr>
          <a:xfrm>
            <a:off x="1611304" y="3079244"/>
            <a:ext cx="20162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把握新思想</a:t>
            </a:r>
            <a:endParaRPr lang="zh-CN" altLang="en-US" dirty="0"/>
          </a:p>
        </p:txBody>
      </p:sp>
      <p:sp>
        <p:nvSpPr>
          <p:cNvPr id="34" name="圆角矩形 33"/>
          <p:cNvSpPr/>
          <p:nvPr/>
        </p:nvSpPr>
        <p:spPr>
          <a:xfrm>
            <a:off x="4211960" y="3038463"/>
            <a:ext cx="201622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研究新命题</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0" y="-638558"/>
            <a:ext cx="9144000" cy="5737820"/>
          </a:xfrm>
          <a:prstGeom prst="rect">
            <a:avLst/>
          </a:prstGeom>
        </p:spPr>
      </p:pic>
      <p:sp>
        <p:nvSpPr>
          <p:cNvPr id="3" name="内容占位符 2"/>
          <p:cNvSpPr>
            <a:spLocks noGrp="1"/>
          </p:cNvSpPr>
          <p:nvPr>
            <p:ph idx="1"/>
          </p:nvPr>
        </p:nvSpPr>
        <p:spPr>
          <a:xfrm>
            <a:off x="251520" y="697260"/>
            <a:ext cx="7992888" cy="720080"/>
          </a:xfrm>
        </p:spPr>
        <p:txBody>
          <a:bodyPr>
            <a:noAutofit/>
          </a:bodyPr>
          <a:lstStyle/>
          <a:p>
            <a:pPr>
              <a:lnSpc>
                <a:spcPts val="3200"/>
              </a:lnSpc>
            </a:pPr>
            <a:r>
              <a:rPr lang="zh-CN" altLang="en-US" sz="2200" b="1" dirty="0" smtClean="0">
                <a:latin typeface="华文中宋" pitchFamily="2" charset="-122"/>
                <a:ea typeface="华文中宋" pitchFamily="2" charset="-122"/>
                <a:sym typeface="+mn-ea"/>
              </a:rPr>
              <a:t>核心要素</a:t>
            </a:r>
            <a:r>
              <a:rPr lang="en-US" altLang="zh-CN" sz="2200" b="1" dirty="0" smtClean="0">
                <a:latin typeface="华文中宋" pitchFamily="2" charset="-122"/>
                <a:ea typeface="华文中宋" pitchFamily="2" charset="-122"/>
                <a:sym typeface="+mn-ea"/>
              </a:rPr>
              <a:t>——</a:t>
            </a:r>
            <a:r>
              <a:rPr lang="zh-CN" altLang="en-US" sz="2200" b="1" dirty="0" smtClean="0">
                <a:latin typeface="华文中宋" pitchFamily="2" charset="-122"/>
                <a:ea typeface="华文中宋" pitchFamily="2" charset="-122"/>
                <a:sym typeface="+mn-ea"/>
              </a:rPr>
              <a:t>创新</a:t>
            </a:r>
            <a:endParaRPr lang="en-US" altLang="zh-CN" sz="2200" b="1" dirty="0" smtClean="0">
              <a:latin typeface="华文中宋" pitchFamily="2" charset="-122"/>
              <a:ea typeface="华文中宋" pitchFamily="2" charset="-122"/>
              <a:sym typeface="+mn-ea"/>
            </a:endParaRPr>
          </a:p>
          <a:p>
            <a:pPr marL="0" indent="0">
              <a:lnSpc>
                <a:spcPts val="3200"/>
              </a:lnSpc>
              <a:buNone/>
            </a:pPr>
            <a:endParaRPr lang="en-US" altLang="zh-CN" sz="2200" b="1" dirty="0">
              <a:latin typeface="华文中宋" pitchFamily="2" charset="-122"/>
              <a:ea typeface="华文中宋" pitchFamily="2" charset="-122"/>
              <a:sym typeface="+mn-ea"/>
            </a:endParaRPr>
          </a:p>
        </p:txBody>
      </p:sp>
      <p:pic>
        <p:nvPicPr>
          <p:cNvPr id="5" name="图片 4"/>
          <p:cNvPicPr>
            <a:picLocks noChangeAspect="1"/>
          </p:cNvPicPr>
          <p:nvPr/>
        </p:nvPicPr>
        <p:blipFill>
          <a:blip r:embed="rId3" cstate="print"/>
          <a:stretch>
            <a:fillRect/>
          </a:stretch>
        </p:blipFill>
        <p:spPr>
          <a:xfrm>
            <a:off x="7661547" y="1993404"/>
            <a:ext cx="1057201" cy="2175215"/>
          </a:xfrm>
          <a:prstGeom prst="rect">
            <a:avLst/>
          </a:prstGeom>
        </p:spPr>
      </p:pic>
      <p:sp>
        <p:nvSpPr>
          <p:cNvPr id="2" name="矩形 1"/>
          <p:cNvSpPr/>
          <p:nvPr/>
        </p:nvSpPr>
        <p:spPr>
          <a:xfrm>
            <a:off x="683568" y="1561356"/>
            <a:ext cx="6480720" cy="3139321"/>
          </a:xfrm>
          <a:prstGeom prst="rect">
            <a:avLst/>
          </a:prstGeom>
        </p:spPr>
        <p:txBody>
          <a:bodyPr wrap="square">
            <a:spAutoFit/>
          </a:bodyPr>
          <a:lstStyle/>
          <a:p>
            <a:r>
              <a:rPr lang="zh-CN" altLang="en-US" dirty="0" smtClean="0">
                <a:ea typeface="黑体" panose="02010609060101010101" pitchFamily="49" charset="-122"/>
                <a:cs typeface="Times New Roman" panose="02020603050405020304" pitchFamily="18" charset="0"/>
              </a:rPr>
              <a:t>要在“照着说”的基础上“接着说”</a:t>
            </a:r>
            <a:endParaRPr lang="en-US" altLang="zh-CN" dirty="0">
              <a:ea typeface="黑体" panose="02010609060101010101" pitchFamily="49" charset="-122"/>
              <a:cs typeface="Times New Roman" panose="02020603050405020304" pitchFamily="18" charset="0"/>
            </a:endParaRPr>
          </a:p>
          <a:p>
            <a:endParaRPr lang="en-US" altLang="zh-CN" dirty="0" smtClean="0">
              <a:ea typeface="黑体" panose="02010609060101010101" pitchFamily="49" charset="-122"/>
              <a:cs typeface="Times New Roman" panose="02020603050405020304" pitchFamily="18" charset="0"/>
            </a:endParaRPr>
          </a:p>
          <a:p>
            <a:r>
              <a:rPr lang="en-US" altLang="zh-CN" dirty="0" smtClean="0"/>
              <a:t>    </a:t>
            </a:r>
            <a:r>
              <a:rPr lang="zh-CN" altLang="zh-CN" dirty="0" smtClean="0"/>
              <a:t>我们</a:t>
            </a:r>
            <a:r>
              <a:rPr lang="zh-CN" altLang="zh-CN" dirty="0"/>
              <a:t>哲学社会科学要有所创新，就应该在前人的基础上接着讲，就是要突破、扬弃、创造和发展。我们的研究不能局限于搜集和考证，不能局限于观点的佐证和修补，不能满足于</a:t>
            </a:r>
            <a:r>
              <a:rPr lang="en-US" altLang="zh-CN" dirty="0"/>
              <a:t>“</a:t>
            </a:r>
            <a:r>
              <a:rPr lang="zh-CN" altLang="zh-CN" dirty="0"/>
              <a:t>跟班式</a:t>
            </a:r>
            <a:r>
              <a:rPr lang="en-US" altLang="zh-CN" dirty="0"/>
              <a:t>”</a:t>
            </a:r>
            <a:r>
              <a:rPr lang="zh-CN" altLang="zh-CN" dirty="0"/>
              <a:t>研究，我们要在申报项目和做研究的过程中，将创新意识贯穿始终</a:t>
            </a:r>
            <a:r>
              <a:rPr lang="zh-CN" altLang="zh-CN" dirty="0" smtClean="0"/>
              <a:t>。</a:t>
            </a:r>
            <a:endParaRPr lang="en-US" altLang="zh-CN" dirty="0" smtClean="0"/>
          </a:p>
          <a:p>
            <a:endParaRPr lang="en-US" altLang="zh-CN" dirty="0"/>
          </a:p>
          <a:p>
            <a:r>
              <a:rPr lang="en-US" altLang="zh-CN" dirty="0" smtClean="0"/>
              <a:t>    </a:t>
            </a:r>
            <a:r>
              <a:rPr lang="zh-CN" altLang="zh-CN" dirty="0" smtClean="0"/>
              <a:t>大家</a:t>
            </a:r>
            <a:r>
              <a:rPr lang="zh-CN" altLang="zh-CN" dirty="0"/>
              <a:t>在申报书的论证环节一定要注意在</a:t>
            </a:r>
            <a:r>
              <a:rPr lang="en-US" altLang="zh-CN" dirty="0"/>
              <a:t>“</a:t>
            </a:r>
            <a:r>
              <a:rPr lang="zh-CN" altLang="zh-CN" dirty="0"/>
              <a:t>照着说</a:t>
            </a:r>
            <a:r>
              <a:rPr lang="en-US" altLang="zh-CN" dirty="0"/>
              <a:t>”</a:t>
            </a:r>
            <a:r>
              <a:rPr lang="zh-CN" altLang="zh-CN" dirty="0"/>
              <a:t>的基础上</a:t>
            </a:r>
            <a:r>
              <a:rPr lang="en-US" altLang="zh-CN" dirty="0"/>
              <a:t>“</a:t>
            </a:r>
            <a:r>
              <a:rPr lang="zh-CN" altLang="zh-CN" dirty="0"/>
              <a:t>接着说</a:t>
            </a:r>
            <a:r>
              <a:rPr lang="en-US" altLang="zh-CN" dirty="0"/>
              <a:t>”</a:t>
            </a:r>
            <a:r>
              <a:rPr lang="zh-CN" altLang="zh-CN" dirty="0"/>
              <a:t>，在研究述评的基础上，在沿着前辈开创的学术道路上，作出新的探索，回应时代的要求，反映新的时代精神。</a:t>
            </a:r>
          </a:p>
        </p:txBody>
      </p:sp>
    </p:spTree>
    <p:extLst>
      <p:ext uri="{BB962C8B-B14F-4D97-AF65-F5344CB8AC3E}">
        <p14:creationId xmlns:p14="http://schemas.microsoft.com/office/powerpoint/2010/main" val="1706257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0" y="-670892"/>
            <a:ext cx="9144000" cy="5737820"/>
          </a:xfrm>
          <a:prstGeom prst="rect">
            <a:avLst/>
          </a:prstGeom>
        </p:spPr>
      </p:pic>
      <p:sp>
        <p:nvSpPr>
          <p:cNvPr id="3" name="内容占位符 2"/>
          <p:cNvSpPr>
            <a:spLocks noGrp="1"/>
          </p:cNvSpPr>
          <p:nvPr>
            <p:ph idx="1"/>
          </p:nvPr>
        </p:nvSpPr>
        <p:spPr>
          <a:xfrm>
            <a:off x="251520" y="697260"/>
            <a:ext cx="7992888" cy="720080"/>
          </a:xfrm>
        </p:spPr>
        <p:txBody>
          <a:bodyPr>
            <a:noAutofit/>
          </a:bodyPr>
          <a:lstStyle/>
          <a:p>
            <a:pPr>
              <a:lnSpc>
                <a:spcPts val="3200"/>
              </a:lnSpc>
            </a:pPr>
            <a:r>
              <a:rPr lang="zh-CN" altLang="en-US" sz="2200" b="1" dirty="0" smtClean="0">
                <a:latin typeface="华文中宋" pitchFamily="2" charset="-122"/>
                <a:ea typeface="华文中宋" pitchFamily="2" charset="-122"/>
                <a:sym typeface="+mn-ea"/>
              </a:rPr>
              <a:t>核心要素</a:t>
            </a:r>
            <a:r>
              <a:rPr lang="en-US" altLang="zh-CN" sz="2200" b="1" dirty="0" smtClean="0">
                <a:latin typeface="华文中宋" pitchFamily="2" charset="-122"/>
                <a:ea typeface="华文中宋" pitchFamily="2" charset="-122"/>
                <a:sym typeface="+mn-ea"/>
              </a:rPr>
              <a:t>——</a:t>
            </a:r>
            <a:r>
              <a:rPr lang="zh-CN" altLang="en-US" sz="2200" b="1" dirty="0" smtClean="0">
                <a:latin typeface="华文中宋" pitchFamily="2" charset="-122"/>
                <a:ea typeface="华文中宋" pitchFamily="2" charset="-122"/>
                <a:sym typeface="+mn-ea"/>
              </a:rPr>
              <a:t>创新</a:t>
            </a:r>
            <a:endParaRPr lang="en-US" altLang="zh-CN" sz="2200" b="1" dirty="0" smtClean="0">
              <a:latin typeface="华文中宋" pitchFamily="2" charset="-122"/>
              <a:ea typeface="华文中宋" pitchFamily="2" charset="-122"/>
              <a:sym typeface="+mn-ea"/>
            </a:endParaRPr>
          </a:p>
          <a:p>
            <a:pPr marL="0" indent="0">
              <a:lnSpc>
                <a:spcPts val="3200"/>
              </a:lnSpc>
              <a:buNone/>
            </a:pPr>
            <a:endParaRPr lang="en-US" altLang="zh-CN" sz="2200" b="1" dirty="0">
              <a:latin typeface="华文中宋" pitchFamily="2" charset="-122"/>
              <a:ea typeface="华文中宋" pitchFamily="2" charset="-122"/>
              <a:sym typeface="+mn-ea"/>
            </a:endParaRPr>
          </a:p>
        </p:txBody>
      </p:sp>
      <p:pic>
        <p:nvPicPr>
          <p:cNvPr id="5" name="图片 4"/>
          <p:cNvPicPr>
            <a:picLocks noChangeAspect="1"/>
          </p:cNvPicPr>
          <p:nvPr/>
        </p:nvPicPr>
        <p:blipFill>
          <a:blip r:embed="rId3" cstate="print"/>
          <a:stretch>
            <a:fillRect/>
          </a:stretch>
        </p:blipFill>
        <p:spPr>
          <a:xfrm>
            <a:off x="7661547" y="1993404"/>
            <a:ext cx="1057201" cy="2175215"/>
          </a:xfrm>
          <a:prstGeom prst="rect">
            <a:avLst/>
          </a:prstGeom>
        </p:spPr>
      </p:pic>
      <p:sp>
        <p:nvSpPr>
          <p:cNvPr id="2" name="矩形 1"/>
          <p:cNvSpPr/>
          <p:nvPr/>
        </p:nvSpPr>
        <p:spPr>
          <a:xfrm>
            <a:off x="624461" y="1383241"/>
            <a:ext cx="7037085" cy="2903359"/>
          </a:xfrm>
          <a:prstGeom prst="rect">
            <a:avLst/>
          </a:prstGeom>
        </p:spPr>
        <p:txBody>
          <a:bodyPr wrap="square">
            <a:spAutoFit/>
          </a:bodyPr>
          <a:lstStyle/>
          <a:p>
            <a:r>
              <a:rPr lang="zh-CN" altLang="en-US" dirty="0" smtClean="0"/>
              <a:t>要寻求</a:t>
            </a:r>
            <a:r>
              <a:rPr lang="zh-CN" altLang="zh-CN" dirty="0" smtClean="0"/>
              <a:t>观点</a:t>
            </a:r>
            <a:r>
              <a:rPr lang="zh-CN" altLang="zh-CN" dirty="0"/>
              <a:t>、理论、方法上有所创新和突破</a:t>
            </a:r>
            <a:endParaRPr lang="en-US" altLang="zh-CN" dirty="0">
              <a:ea typeface="黑体" panose="02010609060101010101" pitchFamily="49" charset="-122"/>
              <a:cs typeface="Times New Roman" panose="02020603050405020304" pitchFamily="18" charset="0"/>
            </a:endParaRPr>
          </a:p>
          <a:p>
            <a:endParaRPr lang="en-US" altLang="zh-CN" dirty="0" smtClean="0">
              <a:ea typeface="黑体" panose="02010609060101010101" pitchFamily="49" charset="-122"/>
              <a:cs typeface="Times New Roman" panose="02020603050405020304" pitchFamily="18" charset="0"/>
            </a:endParaRPr>
          </a:p>
          <a:p>
            <a:pPr>
              <a:lnSpc>
                <a:spcPts val="3200"/>
              </a:lnSpc>
            </a:pPr>
            <a:r>
              <a:rPr lang="zh-CN" altLang="en-US" b="1" dirty="0">
                <a:latin typeface="华文中宋" pitchFamily="2" charset="-122"/>
                <a:ea typeface="华文中宋" pitchFamily="2" charset="-122"/>
                <a:sym typeface="+mn-ea"/>
              </a:rPr>
              <a:t>创新可大可小：揭示一条规律；提出一种学说；阐明一个道理；创造一个解决问题的办法</a:t>
            </a:r>
            <a:r>
              <a:rPr lang="zh-CN" altLang="en-US" b="1" dirty="0" smtClean="0">
                <a:latin typeface="华文中宋" pitchFamily="2" charset="-122"/>
                <a:ea typeface="华文中宋" pitchFamily="2" charset="-122"/>
                <a:sym typeface="+mn-ea"/>
              </a:rPr>
              <a:t>。</a:t>
            </a:r>
            <a:endParaRPr lang="en-US" altLang="zh-CN" b="1" dirty="0" smtClean="0">
              <a:latin typeface="华文中宋" pitchFamily="2" charset="-122"/>
              <a:ea typeface="华文中宋" pitchFamily="2" charset="-122"/>
              <a:sym typeface="+mn-ea"/>
            </a:endParaRPr>
          </a:p>
          <a:p>
            <a:pPr>
              <a:lnSpc>
                <a:spcPts val="3200"/>
              </a:lnSpc>
            </a:pPr>
            <a:endParaRPr lang="en-US" altLang="zh-CN" b="1" dirty="0">
              <a:latin typeface="华文中宋" pitchFamily="2" charset="-122"/>
              <a:ea typeface="华文中宋" pitchFamily="2" charset="-122"/>
              <a:sym typeface="+mn-ea"/>
            </a:endParaRPr>
          </a:p>
          <a:p>
            <a:pPr>
              <a:lnSpc>
                <a:spcPts val="2000"/>
              </a:lnSpc>
            </a:pPr>
            <a:r>
              <a:rPr lang="zh-CN" altLang="zh-CN" sz="1600" dirty="0">
                <a:latin typeface="楷体" panose="02010609060101010101" pitchFamily="49" charset="-122"/>
                <a:ea typeface="楷体" panose="02010609060101010101" pitchFamily="49" charset="-122"/>
              </a:rPr>
              <a:t>提炼出具有强大包容性的核心概念、</a:t>
            </a:r>
            <a:r>
              <a:rPr lang="zh-CN" altLang="zh-CN" sz="1600" dirty="0" smtClean="0">
                <a:latin typeface="楷体" panose="02010609060101010101" pitchFamily="49" charset="-122"/>
                <a:ea typeface="楷体" panose="02010609060101010101" pitchFamily="49" charset="-122"/>
              </a:rPr>
              <a:t>命题</a:t>
            </a:r>
            <a:r>
              <a:rPr lang="en-US" altLang="zh-CN" sz="1600" dirty="0" smtClean="0">
                <a:latin typeface="楷体" panose="02010609060101010101" pitchFamily="49" charset="-122"/>
                <a:ea typeface="楷体" panose="02010609060101010101" pitchFamily="49" charset="-122"/>
              </a:rPr>
              <a:t>——</a:t>
            </a:r>
            <a:r>
              <a:rPr lang="zh-CN" altLang="en-US" sz="1600" dirty="0" smtClean="0">
                <a:latin typeface="楷体" panose="02010609060101010101" pitchFamily="49" charset="-122"/>
                <a:ea typeface="楷体" panose="02010609060101010101" pitchFamily="49" charset="-122"/>
              </a:rPr>
              <a:t>观点、理论的创新</a:t>
            </a:r>
            <a:endParaRPr lang="en-US" altLang="zh-CN" sz="1600" dirty="0" smtClean="0">
              <a:latin typeface="楷体" panose="02010609060101010101" pitchFamily="49" charset="-122"/>
              <a:ea typeface="楷体" panose="02010609060101010101" pitchFamily="49" charset="-122"/>
            </a:endParaRPr>
          </a:p>
          <a:p>
            <a:pPr>
              <a:lnSpc>
                <a:spcPts val="2000"/>
              </a:lnSpc>
            </a:pPr>
            <a:r>
              <a:rPr lang="zh-CN" altLang="zh-CN" sz="1600" dirty="0" smtClean="0">
                <a:latin typeface="楷体" panose="02010609060101010101" pitchFamily="49" charset="-122"/>
                <a:ea typeface="楷体" panose="02010609060101010101" pitchFamily="49" charset="-122"/>
              </a:rPr>
              <a:t>使用</a:t>
            </a:r>
            <a:r>
              <a:rPr lang="zh-CN" altLang="zh-CN" sz="1600" dirty="0">
                <a:latin typeface="楷体" panose="02010609060101010101" pitchFamily="49" charset="-122"/>
                <a:ea typeface="楷体" panose="02010609060101010101" pitchFamily="49" charset="-122"/>
              </a:rPr>
              <a:t>了别人前所未用的材料来</a:t>
            </a:r>
            <a:r>
              <a:rPr lang="zh-CN" altLang="zh-CN" sz="1600" dirty="0" smtClean="0">
                <a:latin typeface="楷体" panose="02010609060101010101" pitchFamily="49" charset="-122"/>
                <a:ea typeface="楷体" panose="02010609060101010101" pitchFamily="49" charset="-122"/>
              </a:rPr>
              <a:t>支撑研究</a:t>
            </a:r>
            <a:r>
              <a:rPr lang="en-US" altLang="zh-CN" sz="1600" dirty="0" smtClean="0">
                <a:latin typeface="楷体" panose="02010609060101010101" pitchFamily="49" charset="-122"/>
                <a:ea typeface="楷体" panose="02010609060101010101" pitchFamily="49" charset="-122"/>
              </a:rPr>
              <a:t>——</a:t>
            </a:r>
            <a:r>
              <a:rPr lang="zh-CN" altLang="en-US" sz="1600" dirty="0" smtClean="0">
                <a:latin typeface="楷体" panose="02010609060101010101" pitchFamily="49" charset="-122"/>
                <a:ea typeface="楷体" panose="02010609060101010101" pitchFamily="49" charset="-122"/>
              </a:rPr>
              <a:t>材料的创新</a:t>
            </a:r>
            <a:endParaRPr lang="en-US" altLang="zh-CN" sz="1600" dirty="0">
              <a:latin typeface="楷体" panose="02010609060101010101" pitchFamily="49" charset="-122"/>
              <a:ea typeface="楷体" panose="02010609060101010101" pitchFamily="49" charset="-122"/>
            </a:endParaRPr>
          </a:p>
          <a:p>
            <a:pPr>
              <a:lnSpc>
                <a:spcPts val="2000"/>
              </a:lnSpc>
            </a:pPr>
            <a:r>
              <a:rPr lang="zh-CN" altLang="zh-CN" sz="1600" dirty="0" smtClean="0">
                <a:latin typeface="楷体" panose="02010609060101010101" pitchFamily="49" charset="-122"/>
                <a:ea typeface="楷体" panose="02010609060101010101" pitchFamily="49" charset="-122"/>
              </a:rPr>
              <a:t>发现了新</a:t>
            </a:r>
            <a:r>
              <a:rPr lang="zh-CN" altLang="zh-CN" sz="1600" dirty="0">
                <a:latin typeface="楷体" panose="02010609060101010101" pitchFamily="49" charset="-122"/>
                <a:ea typeface="楷体" panose="02010609060101010101" pitchFamily="49" charset="-122"/>
              </a:rPr>
              <a:t>的问题，</a:t>
            </a:r>
            <a:r>
              <a:rPr lang="zh-CN" altLang="zh-CN" sz="1600" dirty="0" smtClean="0">
                <a:latin typeface="楷体" panose="02010609060101010101" pitchFamily="49" charset="-122"/>
                <a:ea typeface="楷体" panose="02010609060101010101" pitchFamily="49" charset="-122"/>
              </a:rPr>
              <a:t>或</a:t>
            </a:r>
            <a:r>
              <a:rPr lang="zh-CN" altLang="en-US" sz="1600" dirty="0" smtClean="0">
                <a:latin typeface="楷体" panose="02010609060101010101" pitchFamily="49" charset="-122"/>
                <a:ea typeface="楷体" panose="02010609060101010101" pitchFamily="49" charset="-122"/>
              </a:rPr>
              <a:t>对</a:t>
            </a:r>
            <a:r>
              <a:rPr lang="zh-CN" altLang="zh-CN" sz="1600" dirty="0" smtClean="0">
                <a:latin typeface="楷体" panose="02010609060101010101" pitchFamily="49" charset="-122"/>
                <a:ea typeface="楷体" panose="02010609060101010101" pitchFamily="49" charset="-122"/>
              </a:rPr>
              <a:t>老</a:t>
            </a:r>
            <a:r>
              <a:rPr lang="zh-CN" altLang="zh-CN" sz="1600" dirty="0">
                <a:latin typeface="楷体" panose="02010609060101010101" pitchFamily="49" charset="-122"/>
                <a:ea typeface="楷体" panose="02010609060101010101" pitchFamily="49" charset="-122"/>
              </a:rPr>
              <a:t>问题提出了新的认识</a:t>
            </a:r>
            <a:r>
              <a:rPr lang="zh-CN" altLang="zh-CN" sz="1600" dirty="0" smtClean="0">
                <a:latin typeface="楷体" panose="02010609060101010101" pitchFamily="49" charset="-122"/>
                <a:ea typeface="楷体" panose="02010609060101010101" pitchFamily="49" charset="-122"/>
              </a:rPr>
              <a:t>角度</a:t>
            </a:r>
            <a:r>
              <a:rPr lang="en-US" altLang="zh-CN" sz="1600" dirty="0" smtClean="0">
                <a:latin typeface="楷体" panose="02010609060101010101" pitchFamily="49" charset="-122"/>
                <a:ea typeface="楷体" panose="02010609060101010101" pitchFamily="49" charset="-122"/>
              </a:rPr>
              <a:t>——</a:t>
            </a:r>
            <a:r>
              <a:rPr lang="zh-CN" altLang="zh-CN" sz="1600" dirty="0" smtClean="0">
                <a:latin typeface="楷体" panose="02010609060101010101" pitchFamily="49" charset="-122"/>
                <a:ea typeface="楷体" panose="02010609060101010101" pitchFamily="49" charset="-122"/>
              </a:rPr>
              <a:t>视角</a:t>
            </a:r>
            <a:r>
              <a:rPr lang="zh-CN" altLang="zh-CN" sz="1600" dirty="0">
                <a:latin typeface="楷体" panose="02010609060101010101" pitchFamily="49" charset="-122"/>
                <a:ea typeface="楷体" panose="02010609060101010101" pitchFamily="49" charset="-122"/>
              </a:rPr>
              <a:t>的</a:t>
            </a:r>
            <a:r>
              <a:rPr lang="zh-CN" altLang="zh-CN" sz="1600" dirty="0" smtClean="0">
                <a:latin typeface="楷体" panose="02010609060101010101" pitchFamily="49" charset="-122"/>
                <a:ea typeface="楷体" panose="02010609060101010101" pitchFamily="49" charset="-122"/>
              </a:rPr>
              <a:t>创新</a:t>
            </a:r>
            <a:endParaRPr lang="en-US" altLang="zh-CN" sz="1600" dirty="0" smtClean="0">
              <a:latin typeface="楷体" panose="02010609060101010101" pitchFamily="49" charset="-122"/>
              <a:ea typeface="楷体" panose="02010609060101010101" pitchFamily="49" charset="-122"/>
            </a:endParaRPr>
          </a:p>
          <a:p>
            <a:pPr>
              <a:lnSpc>
                <a:spcPts val="2000"/>
              </a:lnSpc>
            </a:pPr>
            <a:r>
              <a:rPr lang="zh-CN" altLang="zh-CN" sz="1600" dirty="0" smtClean="0">
                <a:latin typeface="楷体" panose="02010609060101010101" pitchFamily="49" charset="-122"/>
                <a:ea typeface="楷体" panose="02010609060101010101" pitchFamily="49" charset="-122"/>
              </a:rPr>
              <a:t>定量</a:t>
            </a:r>
            <a:r>
              <a:rPr lang="zh-CN" altLang="zh-CN" sz="1600" dirty="0">
                <a:latin typeface="楷体" panose="02010609060101010101" pitchFamily="49" charset="-122"/>
                <a:ea typeface="楷体" panose="02010609060101010101" pitchFamily="49" charset="-122"/>
              </a:rPr>
              <a:t>实证</a:t>
            </a:r>
            <a:r>
              <a:rPr lang="zh-CN" altLang="zh-CN" sz="1600" dirty="0" smtClean="0">
                <a:latin typeface="楷体" panose="02010609060101010101" pitchFamily="49" charset="-122"/>
                <a:ea typeface="楷体" panose="02010609060101010101" pitchFamily="49" charset="-122"/>
              </a:rPr>
              <a:t>研究具有</a:t>
            </a:r>
            <a:r>
              <a:rPr lang="zh-CN" altLang="zh-CN" sz="1600" dirty="0">
                <a:latin typeface="楷体" panose="02010609060101010101" pitchFamily="49" charset="-122"/>
                <a:ea typeface="楷体" panose="02010609060101010101" pitchFamily="49" charset="-122"/>
              </a:rPr>
              <a:t>真实意义社会机制</a:t>
            </a:r>
            <a:r>
              <a:rPr lang="zh-CN" altLang="zh-CN" sz="1600" dirty="0" smtClean="0">
                <a:latin typeface="楷体" panose="02010609060101010101" pitchFamily="49" charset="-122"/>
                <a:ea typeface="楷体" panose="02010609060101010101" pitchFamily="49" charset="-122"/>
              </a:rPr>
              <a:t>模型</a:t>
            </a:r>
            <a:r>
              <a:rPr lang="en-US" altLang="zh-CN" sz="1600" dirty="0" smtClean="0">
                <a:latin typeface="楷体" panose="02010609060101010101" pitchFamily="49" charset="-122"/>
                <a:ea typeface="楷体" panose="02010609060101010101" pitchFamily="49" charset="-122"/>
              </a:rPr>
              <a:t>——</a:t>
            </a:r>
            <a:r>
              <a:rPr lang="zh-CN" altLang="zh-CN" sz="1600" dirty="0" smtClean="0">
                <a:latin typeface="楷体" panose="02010609060101010101" pitchFamily="49" charset="-122"/>
                <a:ea typeface="楷体" panose="02010609060101010101" pitchFamily="49" charset="-122"/>
              </a:rPr>
              <a:t>方法</a:t>
            </a:r>
            <a:r>
              <a:rPr lang="zh-CN" altLang="zh-CN" sz="1600" dirty="0">
                <a:latin typeface="楷体" panose="02010609060101010101" pitchFamily="49" charset="-122"/>
                <a:ea typeface="楷体" panose="02010609060101010101" pitchFamily="49" charset="-122"/>
              </a:rPr>
              <a:t>的</a:t>
            </a:r>
            <a:r>
              <a:rPr lang="zh-CN" altLang="zh-CN" sz="1600" dirty="0" smtClean="0">
                <a:latin typeface="楷体" panose="02010609060101010101" pitchFamily="49" charset="-122"/>
                <a:ea typeface="楷体" panose="02010609060101010101" pitchFamily="49" charset="-122"/>
              </a:rPr>
              <a:t>创新</a:t>
            </a:r>
            <a:endParaRPr lang="en-US" altLang="zh-CN" sz="1600" b="1" dirty="0">
              <a:latin typeface="楷体" panose="02010609060101010101" pitchFamily="49" charset="-122"/>
              <a:ea typeface="楷体" panose="02010609060101010101" pitchFamily="49" charset="-122"/>
              <a:sym typeface="+mn-ea"/>
            </a:endParaRPr>
          </a:p>
        </p:txBody>
      </p:sp>
    </p:spTree>
    <p:extLst>
      <p:ext uri="{BB962C8B-B14F-4D97-AF65-F5344CB8AC3E}">
        <p14:creationId xmlns:p14="http://schemas.microsoft.com/office/powerpoint/2010/main" val="566956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22.jpg"/>
          <p:cNvPicPr>
            <a:picLocks noChangeAspect="1"/>
          </p:cNvPicPr>
          <p:nvPr/>
        </p:nvPicPr>
        <p:blipFill>
          <a:blip r:embed="rId2" cstate="print"/>
          <a:stretch>
            <a:fillRect/>
          </a:stretch>
        </p:blipFill>
        <p:spPr>
          <a:xfrm>
            <a:off x="0" y="-22820"/>
            <a:ext cx="9144000" cy="5737820"/>
          </a:xfrm>
          <a:prstGeom prst="rect">
            <a:avLst/>
          </a:prstGeom>
        </p:spPr>
      </p:pic>
      <p:grpSp>
        <p:nvGrpSpPr>
          <p:cNvPr id="6" name="组合 5"/>
          <p:cNvGrpSpPr/>
          <p:nvPr/>
        </p:nvGrpSpPr>
        <p:grpSpPr>
          <a:xfrm>
            <a:off x="323215" y="1129030"/>
            <a:ext cx="4104640" cy="1662430"/>
            <a:chOff x="809" y="2005"/>
            <a:chExt cx="6214" cy="5445"/>
          </a:xfrm>
        </p:grpSpPr>
        <p:sp>
          <p:nvSpPr>
            <p:cNvPr id="7" name="圆角矩形 2"/>
            <p:cNvSpPr/>
            <p:nvPr/>
          </p:nvSpPr>
          <p:spPr>
            <a:xfrm>
              <a:off x="809" y="2460"/>
              <a:ext cx="6214" cy="4990"/>
            </a:xfrm>
            <a:prstGeom prst="roundRect">
              <a:avLst>
                <a:gd name="adj" fmla="val 6395"/>
              </a:avLst>
            </a:prstGeom>
            <a:solidFill>
              <a:schemeClr val="bg1"/>
            </a:solidFill>
            <a:ln w="1016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just">
                <a:buNone/>
              </a:pPr>
              <a:endParaRPr lang="zh-CN" altLang="zh-CN" sz="1800" dirty="0" smtClean="0">
                <a:solidFill>
                  <a:schemeClr val="tx1"/>
                </a:solidFill>
                <a:latin typeface="宋体" panose="02010600030101010101" pitchFamily="2" charset="-122"/>
                <a:ea typeface="宋体" panose="02010600030101010101" pitchFamily="2" charset="-122"/>
                <a:sym typeface="+mn-ea"/>
              </a:endParaRPr>
            </a:p>
            <a:p>
              <a:pPr algn="just">
                <a:buNone/>
              </a:pPr>
              <a:endParaRPr lang="zh-CN" altLang="zh-CN" sz="1800" dirty="0" smtClean="0">
                <a:solidFill>
                  <a:schemeClr val="tx1"/>
                </a:solidFill>
                <a:latin typeface="华文中宋" pitchFamily="2" charset="-122"/>
                <a:ea typeface="华文中宋" pitchFamily="2" charset="-122"/>
                <a:sym typeface="+mn-ea"/>
              </a:endParaRPr>
            </a:p>
            <a:p>
              <a:pPr algn="just">
                <a:buNone/>
              </a:pPr>
              <a:endParaRPr lang="zh-CN" altLang="zh-CN" sz="1800" dirty="0" smtClean="0">
                <a:solidFill>
                  <a:schemeClr val="tx1"/>
                </a:solidFill>
                <a:latin typeface="华文中宋" pitchFamily="2" charset="-122"/>
                <a:ea typeface="华文中宋" pitchFamily="2" charset="-122"/>
                <a:sym typeface="+mn-ea"/>
              </a:endParaRPr>
            </a:p>
            <a:p>
              <a:pPr algn="just">
                <a:buNone/>
              </a:pPr>
              <a:endParaRPr lang="zh-CN" altLang="zh-CN" sz="1800" dirty="0" smtClean="0">
                <a:solidFill>
                  <a:schemeClr val="tx1"/>
                </a:solidFill>
                <a:latin typeface="华文中宋" pitchFamily="2" charset="-122"/>
                <a:ea typeface="华文中宋" pitchFamily="2" charset="-122"/>
                <a:sym typeface="+mn-ea"/>
              </a:endParaRPr>
            </a:p>
            <a:p>
              <a:pPr algn="just">
                <a:buNone/>
              </a:pPr>
              <a:endParaRPr lang="zh-CN" altLang="zh-CN" sz="1800" dirty="0" smtClean="0">
                <a:solidFill>
                  <a:schemeClr val="tx1"/>
                </a:solidFill>
                <a:latin typeface="华文中宋" pitchFamily="2" charset="-122"/>
                <a:ea typeface="华文中宋" pitchFamily="2" charset="-122"/>
                <a:sym typeface="+mn-ea"/>
              </a:endParaRPr>
            </a:p>
            <a:p>
              <a:pPr algn="just">
                <a:buNone/>
              </a:pPr>
              <a:endParaRPr kumimoji="0" lang="zh-CN" altLang="zh-CN" sz="180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sym typeface="+mn-ea"/>
              </a:endParaRPr>
            </a:p>
          </p:txBody>
        </p:sp>
        <p:sp>
          <p:nvSpPr>
            <p:cNvPr id="8" name="圆角矩形 7"/>
            <p:cNvSpPr/>
            <p:nvPr/>
          </p:nvSpPr>
          <p:spPr>
            <a:xfrm>
              <a:off x="2658" y="2005"/>
              <a:ext cx="2730" cy="7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latin typeface="微软雅黑" panose="020B0503020204020204" pitchFamily="34" charset="-122"/>
                  <a:ea typeface="微软雅黑" panose="020B0503020204020204" pitchFamily="34" charset="-122"/>
                  <a:sym typeface="+mn-ea"/>
                </a:rPr>
                <a:t>一政策敏锐性</a:t>
              </a:r>
              <a:endParaRPr lang="zh-CN" altLang="en-US" dirty="0">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658995" y="1129030"/>
            <a:ext cx="4161790" cy="1842770"/>
            <a:chOff x="397" y="548"/>
            <a:chExt cx="6412" cy="5426"/>
          </a:xfrm>
        </p:grpSpPr>
        <p:sp>
          <p:nvSpPr>
            <p:cNvPr id="10" name="圆角矩形 2"/>
            <p:cNvSpPr/>
            <p:nvPr/>
          </p:nvSpPr>
          <p:spPr>
            <a:xfrm>
              <a:off x="397" y="984"/>
              <a:ext cx="6412" cy="4990"/>
            </a:xfrm>
            <a:prstGeom prst="roundRect">
              <a:avLst>
                <a:gd name="adj" fmla="val 6395"/>
              </a:avLst>
            </a:prstGeom>
            <a:solidFill>
              <a:schemeClr val="bg1"/>
            </a:solidFill>
            <a:ln w="1016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just">
                <a:buNone/>
              </a:pPr>
              <a:endParaRPr kumimoji="0" lang="zh-CN" altLang="en-US" sz="180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sym typeface="+mn-ea"/>
              </a:endParaRPr>
            </a:p>
          </p:txBody>
        </p:sp>
        <p:sp>
          <p:nvSpPr>
            <p:cNvPr id="11" name="圆角矩形 10"/>
            <p:cNvSpPr/>
            <p:nvPr/>
          </p:nvSpPr>
          <p:spPr>
            <a:xfrm>
              <a:off x="2149" y="548"/>
              <a:ext cx="2711" cy="7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sym typeface="+mn-ea"/>
                </a:rPr>
                <a:t>二形势</a:t>
              </a:r>
              <a:r>
                <a:rPr lang="zh-CN" altLang="zh-CN" b="1" dirty="0" smtClean="0">
                  <a:latin typeface="微软雅黑" panose="020B0503020204020204" pitchFamily="34" charset="-122"/>
                  <a:ea typeface="微软雅黑" panose="020B0503020204020204" pitchFamily="34" charset="-122"/>
                  <a:sym typeface="+mn-ea"/>
                </a:rPr>
                <a:t>敏锐性</a:t>
              </a:r>
              <a:endParaRPr lang="zh-CN" altLang="en-US" dirty="0">
                <a:latin typeface="微软雅黑" panose="020B0503020204020204" pitchFamily="34" charset="-122"/>
                <a:ea typeface="微软雅黑" panose="020B0503020204020204" pitchFamily="34" charset="-122"/>
              </a:endParaRPr>
            </a:p>
          </p:txBody>
        </p:sp>
      </p:grpSp>
      <p:sp>
        <p:nvSpPr>
          <p:cNvPr id="12" name="TextBox 11"/>
          <p:cNvSpPr txBox="1"/>
          <p:nvPr/>
        </p:nvSpPr>
        <p:spPr>
          <a:xfrm>
            <a:off x="467544" y="1777381"/>
            <a:ext cx="3888432" cy="421640"/>
          </a:xfrm>
          <a:prstGeom prst="rect">
            <a:avLst/>
          </a:prstGeom>
          <a:noFill/>
        </p:spPr>
        <p:txBody>
          <a:bodyPr wrap="square" rtlCol="0">
            <a:spAutoFit/>
          </a:bodyPr>
          <a:lstStyle/>
          <a:p>
            <a:pPr>
              <a:lnSpc>
                <a:spcPts val="2600"/>
              </a:lnSpc>
            </a:pPr>
            <a:r>
              <a:rPr lang="zh-CN" altLang="zh-CN" b="1" dirty="0" smtClean="0">
                <a:solidFill>
                  <a:schemeClr val="tx1"/>
                </a:solidFill>
                <a:latin typeface="华文中宋" pitchFamily="2" charset="-122"/>
                <a:ea typeface="华文中宋" pitchFamily="2" charset="-122"/>
                <a:sym typeface="+mn-ea"/>
              </a:rPr>
              <a:t>要以最新政策引领研究方向。</a:t>
            </a:r>
            <a:endParaRPr lang="zh-CN" altLang="en-US" b="1" dirty="0"/>
          </a:p>
        </p:txBody>
      </p:sp>
      <p:sp>
        <p:nvSpPr>
          <p:cNvPr id="13" name="TextBox 12"/>
          <p:cNvSpPr txBox="1"/>
          <p:nvPr/>
        </p:nvSpPr>
        <p:spPr>
          <a:xfrm>
            <a:off x="4860032" y="1748805"/>
            <a:ext cx="3744416" cy="751840"/>
          </a:xfrm>
          <a:prstGeom prst="rect">
            <a:avLst/>
          </a:prstGeom>
          <a:noFill/>
        </p:spPr>
        <p:txBody>
          <a:bodyPr wrap="square" rtlCol="0">
            <a:spAutoFit/>
          </a:bodyPr>
          <a:lstStyle/>
          <a:p>
            <a:pPr>
              <a:lnSpc>
                <a:spcPts val="2600"/>
              </a:lnSpc>
            </a:pPr>
            <a:r>
              <a:rPr lang="zh-CN" altLang="zh-CN" b="1" dirty="0" smtClean="0">
                <a:solidFill>
                  <a:schemeClr val="tx1"/>
                </a:solidFill>
                <a:latin typeface="华文中宋" pitchFamily="2" charset="-122"/>
                <a:ea typeface="华文中宋" pitchFamily="2" charset="-122"/>
                <a:sym typeface="+mn-ea"/>
              </a:rPr>
              <a:t>要对国际国内经济社会发展的形势变化非常敏感。</a:t>
            </a:r>
            <a:endParaRPr lang="zh-CN" altLang="en-US" dirty="0"/>
          </a:p>
        </p:txBody>
      </p:sp>
      <p:grpSp>
        <p:nvGrpSpPr>
          <p:cNvPr id="2" name="组合 1"/>
          <p:cNvGrpSpPr/>
          <p:nvPr/>
        </p:nvGrpSpPr>
        <p:grpSpPr>
          <a:xfrm>
            <a:off x="233680" y="3319145"/>
            <a:ext cx="4283710" cy="1706880"/>
            <a:chOff x="809" y="2005"/>
            <a:chExt cx="6214" cy="5445"/>
          </a:xfrm>
        </p:grpSpPr>
        <p:sp>
          <p:nvSpPr>
            <p:cNvPr id="3" name="圆角矩形 2"/>
            <p:cNvSpPr/>
            <p:nvPr/>
          </p:nvSpPr>
          <p:spPr>
            <a:xfrm>
              <a:off x="809" y="2460"/>
              <a:ext cx="6214" cy="4990"/>
            </a:xfrm>
            <a:prstGeom prst="roundRect">
              <a:avLst>
                <a:gd name="adj" fmla="val 6395"/>
              </a:avLst>
            </a:prstGeom>
            <a:solidFill>
              <a:schemeClr val="bg1"/>
            </a:solidFill>
            <a:ln w="1016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just">
                <a:buNone/>
              </a:pPr>
              <a:endParaRPr lang="zh-CN" altLang="zh-CN" sz="1800" dirty="0" smtClean="0">
                <a:solidFill>
                  <a:schemeClr val="tx1"/>
                </a:solidFill>
                <a:latin typeface="宋体" panose="02010600030101010101" pitchFamily="2" charset="-122"/>
                <a:ea typeface="宋体" panose="02010600030101010101" pitchFamily="2" charset="-122"/>
                <a:sym typeface="+mn-ea"/>
              </a:endParaRPr>
            </a:p>
            <a:p>
              <a:pPr algn="just">
                <a:buNone/>
              </a:pPr>
              <a:r>
                <a:rPr lang="zh-CN" altLang="zh-CN" sz="1800" b="1" dirty="0" smtClean="0">
                  <a:solidFill>
                    <a:schemeClr val="tx1"/>
                  </a:solidFill>
                  <a:latin typeface="华文中宋" pitchFamily="2" charset="-122"/>
                  <a:ea typeface="华文中宋" pitchFamily="2" charset="-122"/>
                  <a:sym typeface="+mn-ea"/>
                </a:rPr>
                <a:t>要把准国家需求和前瞻性理论发展需求，以需求导向引领推动研究内容创新。</a:t>
              </a:r>
              <a:endParaRPr lang="zh-CN" altLang="en-US" sz="1700" dirty="0" smtClean="0">
                <a:solidFill>
                  <a:schemeClr val="tx1"/>
                </a:solidFill>
                <a:latin typeface="华文中宋" pitchFamily="2" charset="-122"/>
                <a:ea typeface="华文中宋" pitchFamily="2" charset="-122"/>
                <a:sym typeface="+mn-ea"/>
              </a:endParaRPr>
            </a:p>
            <a:p>
              <a:pPr algn="just">
                <a:buNone/>
              </a:pPr>
              <a:endParaRPr lang="zh-CN" altLang="zh-CN" sz="1800" b="1" dirty="0" smtClean="0">
                <a:solidFill>
                  <a:schemeClr val="tx1"/>
                </a:solidFill>
                <a:latin typeface="华文中宋" pitchFamily="2" charset="-122"/>
                <a:ea typeface="华文中宋" pitchFamily="2" charset="-122"/>
                <a:sym typeface="+mn-ea"/>
              </a:endParaRPr>
            </a:p>
            <a:p>
              <a:pPr algn="just">
                <a:buNone/>
              </a:pPr>
              <a:endParaRPr kumimoji="0" lang="zh-CN" altLang="en-US" sz="180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sym typeface="+mn-ea"/>
              </a:endParaRPr>
            </a:p>
          </p:txBody>
        </p:sp>
        <p:sp>
          <p:nvSpPr>
            <p:cNvPr id="15" name="圆角矩形 14"/>
            <p:cNvSpPr/>
            <p:nvPr/>
          </p:nvSpPr>
          <p:spPr>
            <a:xfrm>
              <a:off x="2658" y="2005"/>
              <a:ext cx="2381" cy="794"/>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sym typeface="+mn-ea"/>
                </a:rPr>
                <a:t>三</a:t>
              </a:r>
              <a:r>
                <a:rPr lang="zh-CN" altLang="zh-CN" b="1" dirty="0" smtClean="0">
                  <a:latin typeface="微软雅黑" panose="020B0503020204020204" pitchFamily="34" charset="-122"/>
                  <a:ea typeface="微软雅黑" panose="020B0503020204020204" pitchFamily="34" charset="-122"/>
                  <a:sym typeface="+mn-ea"/>
                </a:rPr>
                <a:t>需求敏锐性</a:t>
              </a:r>
              <a:endParaRPr lang="zh-CN" altLang="en-US"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4860290" y="3319106"/>
            <a:ext cx="4030345" cy="1649134"/>
            <a:chOff x="397" y="510"/>
            <a:chExt cx="6412" cy="5464"/>
          </a:xfrm>
        </p:grpSpPr>
        <p:sp>
          <p:nvSpPr>
            <p:cNvPr id="17" name="圆角矩形 2"/>
            <p:cNvSpPr/>
            <p:nvPr/>
          </p:nvSpPr>
          <p:spPr>
            <a:xfrm>
              <a:off x="397" y="984"/>
              <a:ext cx="6412" cy="4990"/>
            </a:xfrm>
            <a:prstGeom prst="roundRect">
              <a:avLst>
                <a:gd name="adj" fmla="val 6395"/>
              </a:avLst>
            </a:prstGeom>
            <a:solidFill>
              <a:schemeClr val="bg1"/>
            </a:solidFill>
            <a:ln w="1016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just">
                <a:buNone/>
              </a:pPr>
              <a:r>
                <a:rPr lang="zh-CN" altLang="zh-CN" b="1" dirty="0" smtClean="0">
                  <a:solidFill>
                    <a:schemeClr val="tx1"/>
                  </a:solidFill>
                  <a:latin typeface="华文中宋" pitchFamily="2" charset="-122"/>
                  <a:ea typeface="华文中宋" pitchFamily="2" charset="-122"/>
                  <a:sym typeface="+mn-ea"/>
                </a:rPr>
                <a:t>要及时关注并紧跟学术前沿。</a:t>
              </a:r>
              <a:r>
                <a:rPr lang="zh-CN" altLang="en-US" dirty="0">
                  <a:latin typeface="华文中宋" pitchFamily="2" charset="-122"/>
                  <a:ea typeface="华文中宋" pitchFamily="2" charset="-122"/>
                  <a:sym typeface="+mn-ea"/>
                </a:rPr>
                <a:t>术前沿。</a:t>
              </a:r>
              <a:endParaRPr kumimoji="0" lang="zh-CN" altLang="en-US" sz="1800" b="1"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sym typeface="+mn-ea"/>
              </a:endParaRPr>
            </a:p>
          </p:txBody>
        </p:sp>
        <p:sp>
          <p:nvSpPr>
            <p:cNvPr id="18" name="圆角矩形 17"/>
            <p:cNvSpPr/>
            <p:nvPr/>
          </p:nvSpPr>
          <p:spPr>
            <a:xfrm>
              <a:off x="2012" y="510"/>
              <a:ext cx="2880" cy="831"/>
            </a:xfrm>
            <a:prstGeom prst="round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sym typeface="+mn-ea"/>
                </a:rPr>
                <a:t>四学术</a:t>
              </a:r>
              <a:r>
                <a:rPr lang="zh-CN" altLang="zh-CN" b="1" dirty="0" smtClean="0">
                  <a:latin typeface="微软雅黑" panose="020B0503020204020204" pitchFamily="34" charset="-122"/>
                  <a:ea typeface="微软雅黑" panose="020B0503020204020204" pitchFamily="34" charset="-122"/>
                  <a:sym typeface="+mn-ea"/>
                </a:rPr>
                <a:t>敏锐性</a:t>
              </a:r>
              <a:endParaRPr lang="zh-CN" altLang="en-US" dirty="0">
                <a:latin typeface="微软雅黑" panose="020B0503020204020204" pitchFamily="34" charset="-122"/>
                <a:ea typeface="微软雅黑" panose="020B0503020204020204" pitchFamily="34" charset="-122"/>
              </a:endParaRPr>
            </a:p>
          </p:txBody>
        </p:sp>
      </p:grpSp>
      <p:pic>
        <p:nvPicPr>
          <p:cNvPr id="14" name="图片 4"/>
          <p:cNvPicPr>
            <a:picLocks noChangeAspect="1"/>
          </p:cNvPicPr>
          <p:nvPr/>
        </p:nvPicPr>
        <p:blipFill>
          <a:blip r:embed="rId3" cstate="print"/>
          <a:srcRect/>
          <a:stretch>
            <a:fillRect/>
          </a:stretch>
        </p:blipFill>
        <p:spPr bwMode="auto">
          <a:xfrm>
            <a:off x="3851920" y="2529061"/>
            <a:ext cx="1440160" cy="1075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5272"/>
            <a:ext cx="9144000" cy="5715000"/>
          </a:xfrm>
          <a:prstGeom prst="rect">
            <a:avLst/>
          </a:prstGeom>
        </p:spPr>
      </p:pic>
      <p:sp>
        <p:nvSpPr>
          <p:cNvPr id="2" name="文本框 1"/>
          <p:cNvSpPr txBox="1"/>
          <p:nvPr/>
        </p:nvSpPr>
        <p:spPr>
          <a:xfrm>
            <a:off x="783590" y="2092960"/>
            <a:ext cx="6995795" cy="944880"/>
          </a:xfrm>
          <a:prstGeom prst="rect">
            <a:avLst/>
          </a:prstGeom>
          <a:noFill/>
        </p:spPr>
        <p:txBody>
          <a:bodyPr wrap="square" rtlCol="0">
            <a:spAutoFit/>
          </a:bodyPr>
          <a:lstStyle/>
          <a:p>
            <a:r>
              <a:rPr lang="en-US" altLang="zh-CN"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关键</a:t>
            </a:r>
            <a:r>
              <a:rPr lang="zh-CN" altLang="en-US" sz="2800" dirty="0">
                <a:latin typeface="楷体" panose="02010609060101010101" pitchFamily="49" charset="-122"/>
                <a:ea typeface="楷体" panose="02010609060101010101" pitchFamily="49" charset="-122"/>
              </a:rPr>
              <a:t>指标</a:t>
            </a:r>
            <a:r>
              <a:rPr lang="zh-CN" altLang="en-US" sz="2800" dirty="0" smtClean="0">
                <a:latin typeface="楷体" panose="02010609060101010101" pitchFamily="49" charset="-122"/>
                <a:ea typeface="楷体" panose="02010609060101010101" pitchFamily="49" charset="-122"/>
              </a:rPr>
              <a:t>之一：</a:t>
            </a:r>
            <a:r>
              <a:rPr lang="zh-CN" altLang="en-US" sz="2800" dirty="0" smtClean="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有价值、</a:t>
            </a:r>
            <a:r>
              <a:rPr lang="zh-CN" altLang="en-US" sz="2800"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rPr>
              <a:t>规模适宜、表述严谨的选题。</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0"/>
            <a:ext cx="9144000" cy="5715000"/>
          </a:xfrm>
          <a:prstGeom prst="rect">
            <a:avLst/>
          </a:prstGeom>
        </p:spPr>
      </p:pic>
      <p:sp>
        <p:nvSpPr>
          <p:cNvPr id="2" name="文本框 1"/>
          <p:cNvSpPr txBox="1"/>
          <p:nvPr/>
        </p:nvSpPr>
        <p:spPr>
          <a:xfrm>
            <a:off x="395536" y="1692582"/>
            <a:ext cx="6995795" cy="137160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a:solidFill>
                  <a:srgbClr val="C00000"/>
                </a:solidFill>
                <a:uLnTx/>
                <a:uFillTx/>
                <a:latin typeface="楷体" panose="02010609060101010101" pitchFamily="49" charset="-122"/>
                <a:ea typeface="楷体" panose="02010609060101010101" pitchFamily="49" charset="-122"/>
                <a:sym typeface="+mn-ea"/>
              </a:rPr>
              <a:t>1</a:t>
            </a:r>
            <a:r>
              <a:rPr lang="zh-CN" altLang="en-US" sz="2800" noProof="0" dirty="0">
                <a:solidFill>
                  <a:srgbClr val="C00000"/>
                </a:solidFill>
                <a:uLnTx/>
                <a:uFillTx/>
                <a:latin typeface="楷体" panose="02010609060101010101" pitchFamily="49" charset="-122"/>
                <a:ea typeface="楷体" panose="02010609060101010101" pitchFamily="49" charset="-122"/>
                <a:sym typeface="+mn-ea"/>
              </a:rPr>
              <a:t>、以课题指南为选题依据</a:t>
            </a:r>
            <a:endParaRPr kumimoji="0" lang="zh-CN" altLang="en-US" sz="2800" i="0" u="none" strike="noStrike" kern="1200" cap="none" normalizeH="0" baseline="0" noProof="0" dirty="0">
              <a:solidFill>
                <a:srgbClr val="C00000"/>
              </a:solidFill>
              <a:uLnTx/>
              <a:uFillTx/>
              <a:latin typeface="楷体" panose="02010609060101010101" pitchFamily="49" charset="-122"/>
              <a:ea typeface="楷体" panose="02010609060101010101" pitchFamily="49" charset="-122"/>
              <a:cs typeface="+mn-cs"/>
              <a:sym typeface="+mn-ea"/>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a:solidFill>
                  <a:srgbClr val="C00000"/>
                </a:solidFill>
                <a:uLnTx/>
                <a:uFillTx/>
                <a:latin typeface="楷体" panose="02010609060101010101" pitchFamily="49" charset="-122"/>
                <a:ea typeface="楷体" panose="02010609060101010101" pitchFamily="49" charset="-122"/>
                <a:sym typeface="+mn-ea"/>
              </a:rPr>
              <a:t>    2</a:t>
            </a:r>
            <a:r>
              <a:rPr lang="zh-CN" altLang="en-US" sz="2800" noProof="0" dirty="0">
                <a:solidFill>
                  <a:srgbClr val="C00000"/>
                </a:solidFill>
                <a:uLnTx/>
                <a:uFillTx/>
                <a:latin typeface="楷体" panose="02010609060101010101" pitchFamily="49" charset="-122"/>
                <a:ea typeface="楷体" panose="02010609060101010101" pitchFamily="49" charset="-122"/>
                <a:sym typeface="+mn-ea"/>
              </a:rPr>
              <a:t>、以学科发展前沿为选题方向</a:t>
            </a:r>
            <a:endParaRPr kumimoji="0" lang="zh-CN" altLang="en-US" sz="2800" i="0" u="none" strike="noStrike" kern="1200" cap="none" normalizeH="0" baseline="0" noProof="0" dirty="0">
              <a:solidFill>
                <a:srgbClr val="C00000"/>
              </a:solidFill>
              <a:uLnTx/>
              <a:uFillTx/>
              <a:latin typeface="楷体" panose="02010609060101010101" pitchFamily="49" charset="-122"/>
              <a:ea typeface="楷体" panose="02010609060101010101" pitchFamily="49" charset="-122"/>
              <a:cs typeface="+mn-cs"/>
              <a:sym typeface="+mn-ea"/>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a:solidFill>
                  <a:srgbClr val="C00000"/>
                </a:solidFill>
                <a:uLnTx/>
                <a:uFillTx/>
                <a:latin typeface="楷体" panose="02010609060101010101" pitchFamily="49" charset="-122"/>
                <a:ea typeface="楷体" panose="02010609060101010101" pitchFamily="49" charset="-122"/>
                <a:sym typeface="+mn-ea"/>
              </a:rPr>
              <a:t>    3</a:t>
            </a:r>
            <a:r>
              <a:rPr lang="zh-CN" altLang="en-US" sz="2800" noProof="0" dirty="0">
                <a:solidFill>
                  <a:srgbClr val="C00000"/>
                </a:solidFill>
                <a:uLnTx/>
                <a:uFillTx/>
                <a:latin typeface="楷体" panose="02010609060101010101" pitchFamily="49" charset="-122"/>
                <a:ea typeface="楷体" panose="02010609060101010101" pitchFamily="49" charset="-122"/>
                <a:sym typeface="+mn-ea"/>
              </a:rPr>
              <a:t>、以本人研究基础为选题重点</a:t>
            </a:r>
          </a:p>
        </p:txBody>
      </p:sp>
      <p:pic>
        <p:nvPicPr>
          <p:cNvPr id="7" name="图片 6"/>
          <p:cNvPicPr>
            <a:picLocks noChangeAspect="1"/>
          </p:cNvPicPr>
          <p:nvPr/>
        </p:nvPicPr>
        <p:blipFill>
          <a:blip r:embed="rId4" cstate="print"/>
          <a:stretch>
            <a:fillRect/>
          </a:stretch>
        </p:blipFill>
        <p:spPr>
          <a:xfrm>
            <a:off x="6248808" y="4317459"/>
            <a:ext cx="2880320" cy="141580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34232" y="-382860"/>
            <a:ext cx="9144000" cy="5715000"/>
          </a:xfrm>
          <a:prstGeom prst="rect">
            <a:avLst/>
          </a:prstGeom>
        </p:spPr>
      </p:pic>
      <p:sp>
        <p:nvSpPr>
          <p:cNvPr id="2" name="文本框 1"/>
          <p:cNvSpPr txBox="1"/>
          <p:nvPr/>
        </p:nvSpPr>
        <p:spPr>
          <a:xfrm>
            <a:off x="-1116632" y="625252"/>
            <a:ext cx="6995795" cy="95410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a:solidFill>
                  <a:srgbClr val="C00000"/>
                </a:solidFill>
                <a:uLnTx/>
                <a:uFillTx/>
                <a:latin typeface="楷体" panose="02010609060101010101" pitchFamily="49" charset="-122"/>
                <a:ea typeface="楷体" panose="02010609060101010101" pitchFamily="49" charset="-122"/>
                <a:sym typeface="+mn-ea"/>
              </a:rPr>
              <a:t>1</a:t>
            </a:r>
            <a:r>
              <a:rPr lang="zh-CN" altLang="en-US" sz="2800" noProof="0" dirty="0">
                <a:solidFill>
                  <a:srgbClr val="C00000"/>
                </a:solidFill>
                <a:uLnTx/>
                <a:uFillTx/>
                <a:latin typeface="楷体" panose="02010609060101010101" pitchFamily="49" charset="-122"/>
                <a:ea typeface="楷体" panose="02010609060101010101" pitchFamily="49" charset="-122"/>
                <a:sym typeface="+mn-ea"/>
              </a:rPr>
              <a:t>、以课题指南为选题依据</a:t>
            </a:r>
            <a:endParaRPr kumimoji="0" lang="zh-CN" altLang="en-US" sz="2800" i="0" u="none" strike="noStrike" kern="1200" cap="none" normalizeH="0" baseline="0" noProof="0" dirty="0">
              <a:solidFill>
                <a:srgbClr val="C00000"/>
              </a:solidFill>
              <a:uLnTx/>
              <a:uFillTx/>
              <a:latin typeface="楷体" panose="02010609060101010101" pitchFamily="49" charset="-122"/>
              <a:ea typeface="楷体" panose="02010609060101010101" pitchFamily="49" charset="-122"/>
              <a:cs typeface="+mn-cs"/>
              <a:sym typeface="+mn-ea"/>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a:solidFill>
                  <a:srgbClr val="C00000"/>
                </a:solidFill>
                <a:uLnTx/>
                <a:uFillTx/>
                <a:latin typeface="楷体" panose="02010609060101010101" pitchFamily="49" charset="-122"/>
                <a:ea typeface="楷体" panose="02010609060101010101" pitchFamily="49" charset="-122"/>
                <a:sym typeface="+mn-ea"/>
              </a:rPr>
              <a:t>    </a:t>
            </a:r>
            <a:endParaRPr lang="zh-CN" altLang="en-US" sz="2800" noProof="0" dirty="0">
              <a:solidFill>
                <a:srgbClr val="C00000"/>
              </a:solidFill>
              <a:uLnTx/>
              <a:uFillTx/>
              <a:latin typeface="楷体" panose="02010609060101010101" pitchFamily="49" charset="-122"/>
              <a:ea typeface="楷体" panose="02010609060101010101" pitchFamily="49" charset="-122"/>
              <a:sym typeface="+mn-ea"/>
            </a:endParaRPr>
          </a:p>
        </p:txBody>
      </p:sp>
      <p:sp>
        <p:nvSpPr>
          <p:cNvPr id="3" name="矩形 2"/>
          <p:cNvSpPr/>
          <p:nvPr/>
        </p:nvSpPr>
        <p:spPr>
          <a:xfrm>
            <a:off x="323528" y="1201316"/>
            <a:ext cx="7488832" cy="3554819"/>
          </a:xfrm>
          <a:prstGeom prst="rect">
            <a:avLst/>
          </a:prstGeom>
        </p:spPr>
        <p:txBody>
          <a:bodyPr wrap="square">
            <a:spAutoFit/>
          </a:bodyPr>
          <a:lstStyle/>
          <a:p>
            <a:pPr algn="just">
              <a:lnSpc>
                <a:spcPts val="2650"/>
              </a:lnSpc>
              <a:spcAft>
                <a:spcPts val="0"/>
              </a:spcAft>
            </a:pPr>
            <a:r>
              <a:rPr lang="zh-CN" altLang="zh-CN" kern="100" dirty="0">
                <a:latin typeface="Calibri" panose="020F0502020204030204" pitchFamily="34" charset="0"/>
                <a:ea typeface="黑体" panose="02010609060101010101" pitchFamily="49" charset="-122"/>
                <a:cs typeface="Times New Roman" panose="02020603050405020304" pitchFamily="18" charset="0"/>
              </a:rPr>
              <a:t>条目</a:t>
            </a:r>
            <a:r>
              <a:rPr lang="zh-CN" altLang="zh-CN" kern="100" dirty="0" smtClean="0">
                <a:latin typeface="Calibri" panose="020F0502020204030204" pitchFamily="34" charset="0"/>
                <a:ea typeface="黑体" panose="02010609060101010101" pitchFamily="49" charset="-122"/>
                <a:cs typeface="Times New Roman" panose="02020603050405020304" pitchFamily="18" charset="0"/>
              </a:rPr>
              <a:t>：</a:t>
            </a:r>
            <a:r>
              <a:rPr lang="zh-CN" altLang="en-US" kern="100" dirty="0">
                <a:latin typeface="Calibri" panose="020F0502020204030204" pitchFamily="34" charset="0"/>
                <a:ea typeface="黑体" panose="02010609060101010101" pitchFamily="49" charset="-122"/>
                <a:cs typeface="Times New Roman" panose="02020603050405020304" pitchFamily="18" charset="0"/>
              </a:rPr>
              <a:t>方向性</a:t>
            </a:r>
            <a:r>
              <a:rPr lang="zh-CN" altLang="zh-CN" kern="100" dirty="0" smtClean="0">
                <a:latin typeface="Calibri" panose="020F0502020204030204" pitchFamily="34" charset="0"/>
                <a:ea typeface="黑体" panose="02010609060101010101" pitchFamily="49" charset="-122"/>
                <a:cs typeface="Times New Roman" panose="02020603050405020304" pitchFamily="18" charset="0"/>
              </a:rPr>
              <a:t>条目</a:t>
            </a:r>
            <a:r>
              <a:rPr lang="zh-CN" altLang="zh-CN" kern="100" dirty="0">
                <a:latin typeface="Calibri" panose="020F0502020204030204" pitchFamily="34" charset="0"/>
                <a:ea typeface="黑体" panose="02010609060101010101" pitchFamily="49" charset="-122"/>
                <a:cs typeface="Times New Roman" panose="02020603050405020304" pitchFamily="18" charset="0"/>
              </a:rPr>
              <a:t>和</a:t>
            </a:r>
            <a:r>
              <a:rPr lang="zh-CN" altLang="zh-CN" kern="100" dirty="0" smtClean="0">
                <a:latin typeface="Calibri" panose="020F0502020204030204" pitchFamily="34" charset="0"/>
                <a:ea typeface="黑体" panose="02010609060101010101" pitchFamily="49" charset="-122"/>
                <a:cs typeface="Times New Roman" panose="02020603050405020304" pitchFamily="18" charset="0"/>
              </a:rPr>
              <a:t>具体</a:t>
            </a:r>
            <a:r>
              <a:rPr lang="zh-CN" altLang="en-US" kern="100" dirty="0">
                <a:latin typeface="Calibri" panose="020F0502020204030204" pitchFamily="34" charset="0"/>
                <a:ea typeface="黑体" panose="02010609060101010101" pitchFamily="49" charset="-122"/>
                <a:cs typeface="Times New Roman" panose="02020603050405020304" pitchFamily="18" charset="0"/>
              </a:rPr>
              <a:t>条目</a:t>
            </a:r>
            <a:r>
              <a:rPr lang="zh-CN" altLang="zh-CN" kern="100" dirty="0" smtClean="0">
                <a:latin typeface="Calibri" panose="020F0502020204030204" pitchFamily="34" charset="0"/>
                <a:ea typeface="黑体" panose="02010609060101010101" pitchFamily="49" charset="-122"/>
                <a:cs typeface="Times New Roman" panose="02020603050405020304" pitchFamily="18" charset="0"/>
              </a:rPr>
              <a:t>两</a:t>
            </a:r>
            <a:r>
              <a:rPr lang="zh-CN" altLang="zh-CN" kern="100" dirty="0">
                <a:latin typeface="Calibri" panose="020F0502020204030204" pitchFamily="34" charset="0"/>
                <a:ea typeface="黑体" panose="02010609060101010101" pitchFamily="49" charset="-122"/>
                <a:cs typeface="Times New Roman" panose="02020603050405020304" pitchFamily="18" charset="0"/>
              </a:rPr>
              <a:t>类</a:t>
            </a:r>
            <a:endParaRPr lang="zh-CN" altLang="zh-CN" sz="1100" kern="100" dirty="0">
              <a:latin typeface="Calibri" panose="020F0502020204030204" pitchFamily="34" charset="0"/>
              <a:cs typeface="Times New Roman" panose="02020603050405020304" pitchFamily="18" charset="0"/>
            </a:endParaRPr>
          </a:p>
          <a:p>
            <a:pPr marL="1320800" indent="-1320800" algn="just">
              <a:lnSpc>
                <a:spcPts val="2650"/>
              </a:lnSpc>
              <a:spcAft>
                <a:spcPts val="0"/>
              </a:spcAft>
            </a:pPr>
            <a:r>
              <a:rPr lang="zh-CN" altLang="en-US" kern="100" dirty="0">
                <a:latin typeface="Calibri" panose="020F0502020204030204" pitchFamily="34" charset="0"/>
                <a:ea typeface="仿宋" panose="02010609060101010101" pitchFamily="49" charset="-122"/>
                <a:cs typeface="Times New Roman" panose="02020603050405020304" pitchFamily="18" charset="0"/>
              </a:rPr>
              <a:t>方向性</a:t>
            </a: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条目：</a:t>
            </a:r>
            <a:endParaRPr lang="en-US" altLang="zh-CN" kern="100" dirty="0" smtClean="0">
              <a:latin typeface="Calibri" panose="020F0502020204030204" pitchFamily="34" charset="0"/>
              <a:ea typeface="仿宋" panose="02010609060101010101" pitchFamily="49" charset="-122"/>
              <a:cs typeface="Times New Roman" panose="02020603050405020304" pitchFamily="18" charset="0"/>
            </a:endParaRPr>
          </a:p>
          <a:p>
            <a:pPr marL="1320800" indent="-1320800" algn="just">
              <a:lnSpc>
                <a:spcPts val="2650"/>
              </a:lnSpc>
              <a:spcAft>
                <a:spcPts val="0"/>
              </a:spcAft>
            </a:pP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以习近平同志为核心的党中央治国理政新理念新思想新战略研究</a:t>
            </a:r>
            <a:endParaRPr lang="en-US" altLang="zh-CN" sz="1100" kern="100" dirty="0" smtClean="0">
              <a:latin typeface="Calibri" panose="020F0502020204030204" pitchFamily="34" charset="0"/>
              <a:cs typeface="Times New Roman" panose="02020603050405020304" pitchFamily="18" charset="0"/>
            </a:endParaRP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基本原理方法论研究</a:t>
            </a: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经典作家社会发展阶段理论研究</a:t>
            </a: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经典作家无产阶级政党建设思想研究</a:t>
            </a: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经典作家文化观研究</a:t>
            </a: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诞生</a:t>
            </a:r>
            <a:r>
              <a:rPr lang="en-US" altLang="zh-CN" kern="100" dirty="0">
                <a:latin typeface="仿宋" panose="02010609060101010101" pitchFamily="49" charset="-122"/>
                <a:cs typeface="Times New Roman" panose="02020603050405020304" pitchFamily="18" charset="0"/>
              </a:rPr>
              <a:t>170</a:t>
            </a:r>
            <a:r>
              <a:rPr lang="zh-CN" altLang="en-US" kern="100" dirty="0">
                <a:latin typeface="仿宋" panose="02010609060101010101" pitchFamily="49" charset="-122"/>
                <a:cs typeface="Times New Roman" panose="02020603050405020304" pitchFamily="18" charset="0"/>
              </a:rPr>
              <a:t>年来的发展历程及经验研究</a:t>
            </a: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全球化思想研究</a:t>
            </a:r>
          </a:p>
          <a:p>
            <a:pPr marL="1320800" indent="-1320800" algn="just">
              <a:lnSpc>
                <a:spcPts val="2650"/>
              </a:lnSpc>
              <a:spcAft>
                <a:spcPts val="0"/>
              </a:spcAft>
            </a:pPr>
            <a:r>
              <a:rPr lang="zh-CN" altLang="en-US" kern="100" dirty="0" smtClean="0">
                <a:latin typeface="仿宋" panose="02010609060101010101" pitchFamily="49" charset="-122"/>
                <a:cs typeface="Times New Roman" panose="02020603050405020304" pitchFamily="18" charset="0"/>
              </a:rPr>
              <a:t>马克思主义</a:t>
            </a:r>
            <a:r>
              <a:rPr lang="zh-CN" altLang="en-US" kern="100" dirty="0">
                <a:latin typeface="仿宋" panose="02010609060101010101" pitchFamily="49" charset="-122"/>
                <a:cs typeface="Times New Roman" panose="02020603050405020304" pitchFamily="18" charset="0"/>
              </a:rPr>
              <a:t>中国化发展历程及历史经验</a:t>
            </a:r>
            <a:r>
              <a:rPr lang="zh-CN" altLang="en-US" kern="100" dirty="0" smtClean="0">
                <a:latin typeface="仿宋" panose="02010609060101010101" pitchFamily="49" charset="-122"/>
                <a:cs typeface="Times New Roman" panose="02020603050405020304" pitchFamily="18" charset="0"/>
              </a:rPr>
              <a:t>研究</a:t>
            </a:r>
            <a:endParaRPr lang="zh-CN" altLang="en-US" kern="100" dirty="0">
              <a:latin typeface="仿宋" panose="02010609060101010101" pitchFamily="49" charset="-122"/>
              <a:cs typeface="Times New Roman" panose="02020603050405020304" pitchFamily="18" charset="0"/>
            </a:endParaRPr>
          </a:p>
        </p:txBody>
      </p:sp>
      <p:sp>
        <p:nvSpPr>
          <p:cNvPr id="5" name="矩形 4"/>
          <p:cNvSpPr/>
          <p:nvPr/>
        </p:nvSpPr>
        <p:spPr>
          <a:xfrm>
            <a:off x="4139952" y="2586331"/>
            <a:ext cx="4572000" cy="2123658"/>
          </a:xfrm>
          <a:prstGeom prst="rect">
            <a:avLst/>
          </a:prstGeom>
        </p:spPr>
        <p:txBody>
          <a:bodyPr>
            <a:spAutoFit/>
          </a:bodyPr>
          <a:lstStyle/>
          <a:p>
            <a:r>
              <a:rPr lang="zh-CN" altLang="en-US" sz="1200" dirty="0" smtClean="0">
                <a:latin typeface="楷体" panose="02010609060101010101" pitchFamily="49" charset="-122"/>
                <a:ea typeface="楷体" panose="02010609060101010101" pitchFamily="49" charset="-122"/>
              </a:rPr>
              <a:t>                  </a:t>
            </a:r>
            <a:r>
              <a:rPr lang="zh-CN" altLang="en-US" sz="1200" dirty="0" smtClean="0">
                <a:solidFill>
                  <a:srgbClr val="FF0000"/>
                </a:solidFill>
                <a:latin typeface="楷体" panose="02010609060101010101" pitchFamily="49" charset="-122"/>
                <a:ea typeface="楷体" panose="02010609060101010101" pitchFamily="49" charset="-122"/>
              </a:rPr>
              <a:t>坚持</a:t>
            </a:r>
            <a:r>
              <a:rPr lang="zh-CN" altLang="en-US" sz="1200" dirty="0">
                <a:solidFill>
                  <a:srgbClr val="FF0000"/>
                </a:solidFill>
                <a:latin typeface="楷体" panose="02010609060101010101" pitchFamily="49" charset="-122"/>
                <a:ea typeface="楷体" panose="02010609060101010101" pitchFamily="49" charset="-122"/>
              </a:rPr>
              <a:t>和发展中国特色社会主义</a:t>
            </a:r>
          </a:p>
          <a:p>
            <a:r>
              <a:rPr lang="zh-CN" altLang="en-US" sz="1200" dirty="0">
                <a:solidFill>
                  <a:srgbClr val="FF0000"/>
                </a:solidFill>
                <a:latin typeface="楷体" panose="02010609060101010101" pitchFamily="49" charset="-122"/>
                <a:ea typeface="楷体" panose="02010609060101010101" pitchFamily="49" charset="-122"/>
              </a:rPr>
              <a:t>                   实现“两个一百年”奋斗目标</a:t>
            </a:r>
          </a:p>
          <a:p>
            <a:r>
              <a:rPr lang="zh-CN" altLang="en-US" sz="1200" dirty="0">
                <a:solidFill>
                  <a:srgbClr val="FF0000"/>
                </a:solidFill>
                <a:latin typeface="楷体" panose="02010609060101010101" pitchFamily="49" charset="-122"/>
                <a:ea typeface="楷体" panose="02010609060101010101" pitchFamily="49" charset="-122"/>
              </a:rPr>
              <a:t>                   实现中华民族伟大复兴中国梦</a:t>
            </a:r>
          </a:p>
          <a:p>
            <a:r>
              <a:rPr lang="zh-CN" altLang="en-US" sz="1200" dirty="0">
                <a:solidFill>
                  <a:srgbClr val="FF0000"/>
                </a:solidFill>
                <a:latin typeface="楷体" panose="02010609060101010101" pitchFamily="49" charset="-122"/>
                <a:ea typeface="楷体" panose="02010609060101010101" pitchFamily="49" charset="-122"/>
              </a:rPr>
              <a:t>                  “五位一体”总体布局</a:t>
            </a:r>
          </a:p>
          <a:p>
            <a:r>
              <a:rPr lang="zh-CN" altLang="en-US" sz="1200" dirty="0">
                <a:solidFill>
                  <a:srgbClr val="FF0000"/>
                </a:solidFill>
                <a:latin typeface="楷体" panose="02010609060101010101" pitchFamily="49" charset="-122"/>
                <a:ea typeface="楷体" panose="02010609060101010101" pitchFamily="49" charset="-122"/>
              </a:rPr>
              <a:t>                  “四个全面”战略布局</a:t>
            </a:r>
          </a:p>
          <a:p>
            <a:r>
              <a:rPr lang="zh-CN" altLang="en-US" sz="1200" dirty="0">
                <a:solidFill>
                  <a:srgbClr val="FF0000"/>
                </a:solidFill>
                <a:latin typeface="楷体" panose="02010609060101010101" pitchFamily="49" charset="-122"/>
                <a:ea typeface="楷体" panose="02010609060101010101" pitchFamily="49" charset="-122"/>
              </a:rPr>
              <a:t>                   供给侧结构性改革</a:t>
            </a:r>
          </a:p>
          <a:p>
            <a:r>
              <a:rPr lang="zh-CN" altLang="en-US" sz="1200" dirty="0">
                <a:solidFill>
                  <a:srgbClr val="FF0000"/>
                </a:solidFill>
                <a:latin typeface="楷体" panose="02010609060101010101" pitchFamily="49" charset="-122"/>
                <a:ea typeface="楷体" panose="02010609060101010101" pitchFamily="49" charset="-122"/>
              </a:rPr>
              <a:t>                   以人民为中心的发展思想</a:t>
            </a:r>
          </a:p>
          <a:p>
            <a:r>
              <a:rPr lang="zh-CN" altLang="en-US" sz="1200" dirty="0">
                <a:solidFill>
                  <a:srgbClr val="FF0000"/>
                </a:solidFill>
                <a:latin typeface="楷体" panose="02010609060101010101" pitchFamily="49" charset="-122"/>
                <a:ea typeface="楷体" panose="02010609060101010101" pitchFamily="49" charset="-122"/>
              </a:rPr>
              <a:t>                   构建人类命运共同体</a:t>
            </a:r>
          </a:p>
          <a:p>
            <a:r>
              <a:rPr lang="zh-CN" altLang="en-US" sz="1200" dirty="0">
                <a:solidFill>
                  <a:srgbClr val="FF0000"/>
                </a:solidFill>
                <a:latin typeface="楷体" panose="02010609060101010101" pitchFamily="49" charset="-122"/>
                <a:ea typeface="楷体" panose="02010609060101010101" pitchFamily="49" charset="-122"/>
              </a:rPr>
              <a:t>                   总体国家安全观</a:t>
            </a:r>
          </a:p>
          <a:p>
            <a:r>
              <a:rPr lang="zh-CN" altLang="en-US" sz="1200" dirty="0">
                <a:solidFill>
                  <a:srgbClr val="FF0000"/>
                </a:solidFill>
                <a:latin typeface="楷体" panose="02010609060101010101" pitchFamily="49" charset="-122"/>
                <a:ea typeface="楷体" panose="02010609060101010101" pitchFamily="49" charset="-122"/>
              </a:rPr>
              <a:t>                   中国特色强军之路</a:t>
            </a:r>
          </a:p>
          <a:p>
            <a:r>
              <a:rPr lang="en-US" altLang="zh-CN" sz="1200" dirty="0" smtClean="0">
                <a:solidFill>
                  <a:srgbClr val="FF0000"/>
                </a:solidFill>
                <a:latin typeface="楷体" panose="02010609060101010101" pitchFamily="49" charset="-122"/>
                <a:ea typeface="楷体" panose="02010609060101010101" pitchFamily="49" charset="-122"/>
              </a:rPr>
              <a:t>                        ……</a:t>
            </a:r>
            <a:endParaRPr lang="en-US" altLang="zh-CN" sz="1200" dirty="0">
              <a:solidFill>
                <a:srgbClr val="FF0000"/>
              </a:solidFill>
              <a:latin typeface="楷体" panose="02010609060101010101" pitchFamily="49" charset="-122"/>
              <a:ea typeface="楷体" panose="02010609060101010101" pitchFamily="49" charset="-122"/>
            </a:endParaRPr>
          </a:p>
        </p:txBody>
      </p:sp>
      <p:sp>
        <p:nvSpPr>
          <p:cNvPr id="8" name="右弧形箭头 7"/>
          <p:cNvSpPr/>
          <p:nvPr/>
        </p:nvSpPr>
        <p:spPr>
          <a:xfrm>
            <a:off x="7055644" y="2088607"/>
            <a:ext cx="432048" cy="5040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椭圆形标注 8"/>
          <p:cNvSpPr/>
          <p:nvPr/>
        </p:nvSpPr>
        <p:spPr>
          <a:xfrm>
            <a:off x="4932040" y="697260"/>
            <a:ext cx="4246192" cy="112533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楷体" panose="02010609060101010101" pitchFamily="49" charset="-122"/>
                <a:ea typeface="楷体" panose="02010609060101010101" pitchFamily="49" charset="-122"/>
              </a:rPr>
              <a:t>方向性条目只规定研究范围和方向，申请人要据此自行设计具体题目</a:t>
            </a:r>
            <a:r>
              <a:rPr lang="zh-CN" altLang="en-US" sz="1200" b="1" dirty="0" smtClean="0">
                <a:latin typeface="楷体" panose="02010609060101010101" pitchFamily="49" charset="-122"/>
                <a:ea typeface="楷体" panose="02010609060101010101" pitchFamily="49" charset="-122"/>
              </a:rPr>
              <a:t>。申请人</a:t>
            </a:r>
            <a:r>
              <a:rPr lang="zh-CN" altLang="en-US" sz="1200" b="1" dirty="0">
                <a:latin typeface="楷体" panose="02010609060101010101" pitchFamily="49" charset="-122"/>
                <a:ea typeface="楷体" panose="02010609060101010101" pitchFamily="49" charset="-122"/>
              </a:rPr>
              <a:t>要据此自行设计具体题目，没有明确的研究对象和问题指向的申请不予受理和立项</a:t>
            </a:r>
            <a:r>
              <a:rPr lang="zh-CN" altLang="en-US" sz="1200" b="1" dirty="0" smtClean="0">
                <a:latin typeface="楷体" panose="02010609060101010101" pitchFamily="49" charset="-122"/>
                <a:ea typeface="楷体" panose="02010609060101010101" pitchFamily="49" charset="-122"/>
              </a:rPr>
              <a:t>；</a:t>
            </a:r>
            <a:r>
              <a:rPr lang="zh-CN" altLang="en-US" sz="1200" b="1" dirty="0">
                <a:latin typeface="楷体" panose="02010609060101010101" pitchFamily="49" charset="-122"/>
                <a:ea typeface="楷体" panose="02010609060101010101" pitchFamily="49" charset="-122"/>
              </a:rPr>
              <a:t>方向性</a:t>
            </a:r>
            <a:r>
              <a:rPr lang="zh-CN" altLang="en-US" sz="1200" b="1" dirty="0" smtClean="0">
                <a:latin typeface="楷体" panose="02010609060101010101" pitchFamily="49" charset="-122"/>
                <a:ea typeface="楷体" panose="02010609060101010101" pitchFamily="49" charset="-122"/>
              </a:rPr>
              <a:t>条目</a:t>
            </a:r>
            <a:r>
              <a:rPr lang="zh-CN" altLang="en-US" sz="1100" b="1" dirty="0">
                <a:latin typeface="楷体" panose="02010609060101010101" pitchFamily="49" charset="-122"/>
                <a:ea typeface="楷体" panose="02010609060101010101" pitchFamily="49" charset="-122"/>
              </a:rPr>
              <a:t>要尽量具体化，不能大而泛</a:t>
            </a:r>
            <a:r>
              <a:rPr lang="zh-CN" altLang="en-US" sz="1100" b="1" dirty="0" smtClean="0">
                <a:latin typeface="楷体" panose="02010609060101010101" pitchFamily="49" charset="-122"/>
                <a:ea typeface="楷体" panose="02010609060101010101" pitchFamily="49" charset="-122"/>
              </a:rPr>
              <a:t>之。</a:t>
            </a:r>
            <a:endParaRPr lang="zh-CN" altLang="en-US" sz="11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39221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0"/>
            <a:ext cx="9144000" cy="5715000"/>
          </a:xfrm>
          <a:prstGeom prst="rect">
            <a:avLst/>
          </a:prstGeom>
        </p:spPr>
      </p:pic>
      <p:sp>
        <p:nvSpPr>
          <p:cNvPr id="2" name="文本框 1"/>
          <p:cNvSpPr txBox="1"/>
          <p:nvPr/>
        </p:nvSpPr>
        <p:spPr>
          <a:xfrm>
            <a:off x="-1116632" y="625252"/>
            <a:ext cx="6995795"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smtClean="0">
                <a:solidFill>
                  <a:srgbClr val="C00000"/>
                </a:solidFill>
                <a:uLnTx/>
                <a:uFillTx/>
                <a:latin typeface="楷体" panose="02010609060101010101" pitchFamily="49" charset="-122"/>
                <a:ea typeface="楷体" panose="02010609060101010101" pitchFamily="49" charset="-122"/>
                <a:sym typeface="+mn-ea"/>
              </a:rPr>
              <a:t>    </a:t>
            </a:r>
            <a:endParaRPr lang="zh-CN" altLang="en-US" sz="2800" noProof="0" dirty="0">
              <a:solidFill>
                <a:srgbClr val="C00000"/>
              </a:solidFill>
              <a:uLnTx/>
              <a:uFillTx/>
              <a:latin typeface="楷体" panose="02010609060101010101" pitchFamily="49" charset="-122"/>
              <a:ea typeface="楷体" panose="02010609060101010101" pitchFamily="49" charset="-122"/>
              <a:sym typeface="+mn-ea"/>
            </a:endParaRPr>
          </a:p>
        </p:txBody>
      </p:sp>
      <p:sp>
        <p:nvSpPr>
          <p:cNvPr id="3" name="矩形 2"/>
          <p:cNvSpPr/>
          <p:nvPr/>
        </p:nvSpPr>
        <p:spPr>
          <a:xfrm>
            <a:off x="447016" y="482954"/>
            <a:ext cx="7488832" cy="408445"/>
          </a:xfrm>
          <a:prstGeom prst="rect">
            <a:avLst/>
          </a:prstGeom>
        </p:spPr>
        <p:txBody>
          <a:bodyPr wrap="square">
            <a:spAutoFit/>
          </a:bodyPr>
          <a:lstStyle/>
          <a:p>
            <a:pPr marL="1320800" indent="-1320800" algn="just">
              <a:lnSpc>
                <a:spcPts val="2650"/>
              </a:lnSpc>
              <a:spcAft>
                <a:spcPts val="0"/>
              </a:spcAft>
            </a:pPr>
            <a:r>
              <a:rPr lang="zh-CN" altLang="en-US" kern="100" dirty="0" smtClean="0">
                <a:latin typeface="Calibri" panose="020F0502020204030204" pitchFamily="34" charset="0"/>
                <a:ea typeface="仿宋" panose="02010609060101010101" pitchFamily="49" charset="-122"/>
                <a:cs typeface="Times New Roman" panose="02020603050405020304" pitchFamily="18" charset="0"/>
              </a:rPr>
              <a:t>具体条目</a:t>
            </a:r>
            <a:r>
              <a:rPr lang="zh-CN" altLang="zh-CN" kern="100" dirty="0" smtClean="0">
                <a:latin typeface="Calibri" panose="020F0502020204030204" pitchFamily="34" charset="0"/>
                <a:ea typeface="仿宋" panose="02010609060101010101" pitchFamily="49" charset="-122"/>
                <a:cs typeface="Times New Roman" panose="02020603050405020304" pitchFamily="18" charset="0"/>
              </a:rPr>
              <a:t>：</a:t>
            </a:r>
            <a:endParaRPr lang="en-US" altLang="zh-CN" kern="100" dirty="0" smtClean="0">
              <a:latin typeface="Calibri" panose="020F0502020204030204" pitchFamily="34" charset="0"/>
              <a:ea typeface="仿宋" panose="02010609060101010101" pitchFamily="49" charset="-122"/>
              <a:cs typeface="Times New Roman" panose="02020603050405020304" pitchFamily="18" charset="0"/>
            </a:endParaRPr>
          </a:p>
        </p:txBody>
      </p:sp>
      <p:sp>
        <p:nvSpPr>
          <p:cNvPr id="6" name="矩形 5"/>
          <p:cNvSpPr/>
          <p:nvPr/>
        </p:nvSpPr>
        <p:spPr>
          <a:xfrm>
            <a:off x="223000" y="846787"/>
            <a:ext cx="5544616" cy="2585323"/>
          </a:xfrm>
          <a:prstGeom prst="rect">
            <a:avLst/>
          </a:prstGeom>
        </p:spPr>
        <p:txBody>
          <a:bodyPr wrap="square">
            <a:spAutoFit/>
          </a:bodyPr>
          <a:lstStyle/>
          <a:p>
            <a:r>
              <a:rPr lang="en-US" altLang="zh-CN" dirty="0" smtClean="0"/>
              <a:t>*</a:t>
            </a:r>
            <a:r>
              <a:rPr lang="zh-CN" altLang="zh-CN" dirty="0" smtClean="0"/>
              <a:t>习近平</a:t>
            </a:r>
            <a:r>
              <a:rPr lang="zh-CN" altLang="zh-CN" dirty="0"/>
              <a:t>新时代观研究</a:t>
            </a:r>
          </a:p>
          <a:p>
            <a:r>
              <a:rPr lang="en-US" altLang="zh-CN" dirty="0"/>
              <a:t>* </a:t>
            </a:r>
            <a:r>
              <a:rPr lang="zh-CN" altLang="zh-CN" dirty="0" smtClean="0"/>
              <a:t>习近平</a:t>
            </a:r>
            <a:r>
              <a:rPr lang="zh-CN" altLang="zh-CN" dirty="0"/>
              <a:t>总书记以人民为中心思想研究</a:t>
            </a:r>
          </a:p>
          <a:p>
            <a:r>
              <a:rPr lang="en-US" altLang="zh-CN" dirty="0"/>
              <a:t>* </a:t>
            </a:r>
            <a:r>
              <a:rPr lang="zh-CN" altLang="zh-CN" dirty="0" smtClean="0"/>
              <a:t>习近平</a:t>
            </a:r>
            <a:r>
              <a:rPr lang="zh-CN" altLang="zh-CN" dirty="0"/>
              <a:t>总书记人类命运共同体思想研究</a:t>
            </a:r>
          </a:p>
          <a:p>
            <a:r>
              <a:rPr lang="en-US" altLang="zh-CN" dirty="0"/>
              <a:t>* </a:t>
            </a:r>
            <a:r>
              <a:rPr lang="zh-CN" altLang="zh-CN" dirty="0" smtClean="0"/>
              <a:t>习近平</a:t>
            </a:r>
            <a:r>
              <a:rPr lang="zh-CN" altLang="zh-CN" dirty="0"/>
              <a:t>总书记全球治理思想研究</a:t>
            </a:r>
          </a:p>
          <a:p>
            <a:r>
              <a:rPr lang="en-US" altLang="zh-CN" dirty="0"/>
              <a:t>* </a:t>
            </a:r>
            <a:r>
              <a:rPr lang="zh-CN" altLang="zh-CN" dirty="0" smtClean="0"/>
              <a:t>习近平</a:t>
            </a:r>
            <a:r>
              <a:rPr lang="zh-CN" altLang="zh-CN" dirty="0"/>
              <a:t>总书记国家安全观研究</a:t>
            </a:r>
          </a:p>
          <a:p>
            <a:r>
              <a:rPr lang="en-US" altLang="zh-CN" dirty="0"/>
              <a:t>* </a:t>
            </a:r>
            <a:r>
              <a:rPr lang="zh-CN" altLang="zh-CN" dirty="0" smtClean="0"/>
              <a:t>习近平</a:t>
            </a:r>
            <a:r>
              <a:rPr lang="zh-CN" altLang="zh-CN" dirty="0"/>
              <a:t>总书记关于意识形态工作的思想研究</a:t>
            </a:r>
          </a:p>
          <a:p>
            <a:r>
              <a:rPr lang="en-US" altLang="zh-CN" dirty="0"/>
              <a:t>* </a:t>
            </a:r>
            <a:r>
              <a:rPr lang="zh-CN" altLang="zh-CN" dirty="0" smtClean="0"/>
              <a:t>习近平</a:t>
            </a:r>
            <a:r>
              <a:rPr lang="zh-CN" altLang="zh-CN" dirty="0"/>
              <a:t>总书记关于网络意识形态安全的思想研究</a:t>
            </a:r>
          </a:p>
          <a:p>
            <a:r>
              <a:rPr lang="en-US" altLang="zh-CN" dirty="0"/>
              <a:t>* </a:t>
            </a:r>
            <a:r>
              <a:rPr lang="zh-CN" altLang="zh-CN" dirty="0" smtClean="0"/>
              <a:t>习近平</a:t>
            </a:r>
            <a:r>
              <a:rPr lang="zh-CN" altLang="zh-CN" dirty="0"/>
              <a:t>总书记关于高校思想政治工作的思想研究</a:t>
            </a:r>
          </a:p>
          <a:p>
            <a:r>
              <a:rPr lang="en-US" altLang="zh-CN" dirty="0"/>
              <a:t>* </a:t>
            </a:r>
            <a:r>
              <a:rPr lang="zh-CN" altLang="zh-CN" dirty="0" smtClean="0"/>
              <a:t>习近平</a:t>
            </a:r>
            <a:r>
              <a:rPr lang="zh-CN" altLang="zh-CN" dirty="0"/>
              <a:t>总书记青年思想研究</a:t>
            </a:r>
          </a:p>
        </p:txBody>
      </p:sp>
      <p:sp>
        <p:nvSpPr>
          <p:cNvPr id="11" name="矩形 10"/>
          <p:cNvSpPr/>
          <p:nvPr/>
        </p:nvSpPr>
        <p:spPr>
          <a:xfrm>
            <a:off x="1259632" y="3824646"/>
            <a:ext cx="4836019" cy="307777"/>
          </a:xfrm>
          <a:prstGeom prst="rect">
            <a:avLst/>
          </a:prstGeom>
        </p:spPr>
        <p:txBody>
          <a:bodyPr wrap="square">
            <a:spAutoFit/>
          </a:bodyPr>
          <a:lstStyle/>
          <a:p>
            <a:r>
              <a:rPr lang="zh-CN" altLang="en-US" sz="1400" dirty="0">
                <a:solidFill>
                  <a:srgbClr val="00B050"/>
                </a:solidFill>
                <a:latin typeface="楷体" panose="02010609060101010101" pitchFamily="49" charset="-122"/>
                <a:ea typeface="楷体" panose="02010609060101010101" pitchFamily="49" charset="-122"/>
              </a:rPr>
              <a:t>大数据时代创新高校个性化思想政治教育研究</a:t>
            </a:r>
          </a:p>
        </p:txBody>
      </p:sp>
      <p:sp>
        <p:nvSpPr>
          <p:cNvPr id="12" name="矩形 11"/>
          <p:cNvSpPr/>
          <p:nvPr/>
        </p:nvSpPr>
        <p:spPr>
          <a:xfrm>
            <a:off x="1227614" y="4140801"/>
            <a:ext cx="5936674" cy="307777"/>
          </a:xfrm>
          <a:prstGeom prst="rect">
            <a:avLst/>
          </a:prstGeom>
        </p:spPr>
        <p:txBody>
          <a:bodyPr wrap="square">
            <a:spAutoFit/>
          </a:bodyPr>
          <a:lstStyle/>
          <a:p>
            <a:r>
              <a:rPr lang="zh-CN" altLang="en-US" sz="1400" dirty="0">
                <a:solidFill>
                  <a:srgbClr val="00B050"/>
                </a:solidFill>
                <a:latin typeface="楷体" panose="02010609060101010101" pitchFamily="49" charset="-122"/>
                <a:ea typeface="楷体" panose="02010609060101010101" pitchFamily="49" charset="-122"/>
              </a:rPr>
              <a:t>“聚合效应”视阈下高校学生思想政治教育</a:t>
            </a:r>
            <a:r>
              <a:rPr lang="zh-CN" altLang="en-US" sz="1400" dirty="0" smtClean="0">
                <a:solidFill>
                  <a:srgbClr val="00B050"/>
                </a:solidFill>
                <a:latin typeface="楷体" panose="02010609060101010101" pitchFamily="49" charset="-122"/>
                <a:ea typeface="楷体" panose="02010609060101010101" pitchFamily="49" charset="-122"/>
              </a:rPr>
              <a:t>微载体</a:t>
            </a:r>
            <a:r>
              <a:rPr lang="zh-CN" altLang="en-US" sz="1400" dirty="0">
                <a:solidFill>
                  <a:srgbClr val="00B050"/>
                </a:solidFill>
                <a:latin typeface="楷体" panose="02010609060101010101" pitchFamily="49" charset="-122"/>
                <a:ea typeface="楷体" panose="02010609060101010101" pitchFamily="49" charset="-122"/>
              </a:rPr>
              <a:t>研究</a:t>
            </a:r>
          </a:p>
        </p:txBody>
      </p:sp>
      <p:sp>
        <p:nvSpPr>
          <p:cNvPr id="13" name="矩形 12"/>
          <p:cNvSpPr/>
          <p:nvPr/>
        </p:nvSpPr>
        <p:spPr>
          <a:xfrm>
            <a:off x="737984" y="3477535"/>
            <a:ext cx="4631396" cy="369332"/>
          </a:xfrm>
          <a:prstGeom prst="rect">
            <a:avLst/>
          </a:prstGeom>
        </p:spPr>
        <p:txBody>
          <a:bodyPr wrap="none">
            <a:spAutoFit/>
          </a:bodyPr>
          <a:lstStyle/>
          <a:p>
            <a:r>
              <a:rPr lang="zh-CN" altLang="en-US" dirty="0" smtClean="0">
                <a:solidFill>
                  <a:srgbClr val="00B050"/>
                </a:solidFill>
              </a:rPr>
              <a:t>例：</a:t>
            </a:r>
            <a:r>
              <a:rPr lang="en-US" altLang="zh-CN" dirty="0" smtClean="0">
                <a:solidFill>
                  <a:srgbClr val="00B050"/>
                </a:solidFill>
              </a:rPr>
              <a:t>55</a:t>
            </a:r>
            <a:r>
              <a:rPr lang="en-US" altLang="zh-CN" dirty="0">
                <a:solidFill>
                  <a:srgbClr val="00B050"/>
                </a:solidFill>
              </a:rPr>
              <a:t>.</a:t>
            </a:r>
            <a:r>
              <a:rPr lang="zh-CN" altLang="en-US" dirty="0">
                <a:solidFill>
                  <a:srgbClr val="00B050"/>
                </a:solidFill>
              </a:rPr>
              <a:t>大数据时代与思想政治教育创新研究</a:t>
            </a:r>
          </a:p>
        </p:txBody>
      </p:sp>
      <p:sp>
        <p:nvSpPr>
          <p:cNvPr id="10" name="矩形 9"/>
          <p:cNvSpPr/>
          <p:nvPr/>
        </p:nvSpPr>
        <p:spPr>
          <a:xfrm>
            <a:off x="6084166" y="1815541"/>
            <a:ext cx="2916040" cy="1015663"/>
          </a:xfrm>
          <a:prstGeom prst="rect">
            <a:avLst/>
          </a:prstGeom>
          <a:solidFill>
            <a:srgbClr val="334C82"/>
          </a:solidFill>
        </p:spPr>
        <p:txBody>
          <a:bodyPr wrap="square">
            <a:spAutoFit/>
          </a:bodyPr>
          <a:lstStyle/>
          <a:p>
            <a:pPr>
              <a:lnSpc>
                <a:spcPct val="150000"/>
              </a:lnSpc>
            </a:pPr>
            <a:r>
              <a:rPr lang="zh-CN" altLang="en-US" sz="1000" dirty="0" smtClean="0">
                <a:solidFill>
                  <a:schemeClr val="bg1"/>
                </a:solidFill>
                <a:cs typeface="+mn-ea"/>
                <a:sym typeface="+mn-lt"/>
              </a:rPr>
              <a:t>具体</a:t>
            </a:r>
            <a:r>
              <a:rPr lang="zh-CN" altLang="en-US" sz="1000" dirty="0">
                <a:solidFill>
                  <a:schemeClr val="bg1"/>
                </a:solidFill>
                <a:cs typeface="+mn-ea"/>
                <a:sym typeface="+mn-lt"/>
              </a:rPr>
              <a:t>条目（带*号</a:t>
            </a:r>
            <a:r>
              <a:rPr lang="zh-CN" altLang="en-US" sz="1000" dirty="0" smtClean="0">
                <a:solidFill>
                  <a:schemeClr val="bg1"/>
                </a:solidFill>
                <a:cs typeface="+mn-ea"/>
                <a:sym typeface="+mn-lt"/>
              </a:rPr>
              <a:t>）的</a:t>
            </a:r>
            <a:r>
              <a:rPr lang="zh-CN" altLang="en-US" sz="1000" dirty="0">
                <a:solidFill>
                  <a:schemeClr val="bg1"/>
                </a:solidFill>
                <a:cs typeface="+mn-ea"/>
                <a:sym typeface="+mn-lt"/>
              </a:rPr>
              <a:t>申报，可选择不同的研究角度、方法和侧重点，也可对条目的文字表述做出适当修改</a:t>
            </a:r>
            <a:r>
              <a:rPr lang="zh-CN" altLang="en-US" sz="1000" dirty="0" smtClean="0">
                <a:solidFill>
                  <a:schemeClr val="bg1"/>
                </a:solidFill>
                <a:cs typeface="+mn-ea"/>
                <a:sym typeface="+mn-lt"/>
              </a:rPr>
              <a:t>。政策性</a:t>
            </a:r>
            <a:r>
              <a:rPr lang="zh-CN" altLang="en-US" sz="1000" dirty="0">
                <a:solidFill>
                  <a:schemeClr val="bg1"/>
                </a:solidFill>
                <a:cs typeface="+mn-ea"/>
                <a:sym typeface="+mn-lt"/>
              </a:rPr>
              <a:t>比较强的题目要注意表述的科学</a:t>
            </a:r>
            <a:r>
              <a:rPr lang="zh-CN" altLang="en-US" sz="1000" dirty="0" smtClean="0">
                <a:solidFill>
                  <a:schemeClr val="bg1"/>
                </a:solidFill>
                <a:cs typeface="+mn-ea"/>
                <a:sym typeface="+mn-lt"/>
              </a:rPr>
              <a:t>严谨</a:t>
            </a:r>
            <a:r>
              <a:rPr lang="zh-CN" altLang="en-US" sz="1000" dirty="0">
                <a:solidFill>
                  <a:schemeClr val="bg1"/>
                </a:solidFill>
                <a:cs typeface="+mn-ea"/>
                <a:sym typeface="+mn-lt"/>
              </a:rPr>
              <a:t>。</a:t>
            </a:r>
          </a:p>
        </p:txBody>
      </p:sp>
    </p:spTree>
    <p:extLst>
      <p:ext uri="{BB962C8B-B14F-4D97-AF65-F5344CB8AC3E}">
        <p14:creationId xmlns:p14="http://schemas.microsoft.com/office/powerpoint/2010/main" val="3181309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2" cstate="print"/>
          <a:stretch>
            <a:fillRect/>
          </a:stretch>
        </p:blipFill>
        <p:spPr>
          <a:xfrm>
            <a:off x="0" y="-342688"/>
            <a:ext cx="9144000" cy="5786755"/>
          </a:xfrm>
          <a:prstGeom prst="rect">
            <a:avLst/>
          </a:prstGeom>
        </p:spPr>
      </p:pic>
      <p:grpSp>
        <p:nvGrpSpPr>
          <p:cNvPr id="5" name="Group 233"/>
          <p:cNvGrpSpPr/>
          <p:nvPr/>
        </p:nvGrpSpPr>
        <p:grpSpPr bwMode="auto">
          <a:xfrm>
            <a:off x="1691551" y="1272937"/>
            <a:ext cx="5472608" cy="555625"/>
            <a:chOff x="1248" y="2030"/>
            <a:chExt cx="3216" cy="350"/>
          </a:xfrm>
        </p:grpSpPr>
        <p:sp>
          <p:nvSpPr>
            <p:cNvPr id="6" name="Line 234"/>
            <p:cNvSpPr>
              <a:spLocks noChangeShapeType="1"/>
            </p:cNvSpPr>
            <p:nvPr/>
          </p:nvSpPr>
          <p:spPr bwMode="gray">
            <a:xfrm>
              <a:off x="1440" y="2380"/>
              <a:ext cx="3024" cy="0"/>
            </a:xfrm>
            <a:prstGeom prst="line">
              <a:avLst/>
            </a:prstGeom>
            <a:noFill/>
            <a:ln w="25400">
              <a:solidFill>
                <a:srgbClr val="969696"/>
              </a:solidFill>
              <a:prstDash val="sysDot"/>
              <a:round/>
              <a:tailEnd type="oval" w="med" len="med"/>
            </a:ln>
          </p:spPr>
          <p:txBody>
            <a:bodyPr vert="horz" wrap="none" lIns="91440" tIns="45720" rIns="91440" bIns="45720" numCol="1" anchor="ctr" anchorCtr="0" compatLnSpc="1"/>
            <a:lstStyle/>
            <a:p>
              <a:endParaRPr lang="zh-CN" altLang="en-US"/>
            </a:p>
          </p:txBody>
        </p:sp>
        <p:sp>
          <p:nvSpPr>
            <p:cNvPr id="7" name="Rectangle 235"/>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rot="10800000" vert="eaVert" wrap="none" lIns="91440" tIns="45720" rIns="91440" bIns="45720" numCol="1" anchor="ctr" anchorCtr="0" compatLnSpc="1">
              <a:flatTx/>
            </a:bodyPr>
            <a:lstStyle/>
            <a:p>
              <a:pPr marL="0" marR="0" lvl="0" indent="0" algn="ctr"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Text Box 236"/>
            <p:cNvSpPr txBox="1">
              <a:spLocks noChangeArrowheads="1"/>
            </p:cNvSpPr>
            <p:nvPr/>
          </p:nvSpPr>
          <p:spPr bwMode="gray">
            <a:xfrm>
              <a:off x="1713" y="2076"/>
              <a:ext cx="2471" cy="288"/>
            </a:xfrm>
            <a:prstGeom prst="rect">
              <a:avLst/>
            </a:prstGeom>
            <a:noFill/>
            <a:ln w="9525" algn="ctr">
              <a:noFill/>
              <a:miter lim="800000"/>
            </a:ln>
          </p:spPr>
          <p:txBody>
            <a:bodyPr vert="horz" wrap="square" lIns="91440" tIns="45720" rIns="91440" bIns="45720" numCol="1" anchor="t" anchorCtr="0" compatLnSpc="1">
              <a:spAutoFit/>
            </a:bodyPr>
            <a:lstStyle/>
            <a:p>
              <a:pPr lvl="0" fontAlgn="base">
                <a:spcBef>
                  <a:spcPct val="0"/>
                </a:spcBef>
                <a:spcAft>
                  <a:spcPct val="0"/>
                </a:spcAft>
              </a:pPr>
              <a:r>
                <a:rPr lang="zh-CN" altLang="en-US" sz="2400" b="1" dirty="0" smtClean="0">
                  <a:latin typeface="华文中宋" pitchFamily="2" charset="-122"/>
                  <a:ea typeface="华文中宋" pitchFamily="2" charset="-122"/>
                </a:rPr>
                <a:t>国家社科基金项目概况</a:t>
              </a:r>
              <a:endParaRPr kumimoji="0" lang="zh-CN" altLang="en-US" sz="2400" b="1" i="0" u="none" strike="noStrike" cap="none" normalizeH="0" baseline="0" dirty="0" smtClean="0">
                <a:ln>
                  <a:noFill/>
                </a:ln>
                <a:effectLst/>
                <a:latin typeface="华文中宋" pitchFamily="2" charset="-122"/>
                <a:ea typeface="华文中宋" pitchFamily="2" charset="-122"/>
                <a:cs typeface="宋体" panose="02010600030101010101" pitchFamily="2" charset="-122"/>
              </a:endParaRPr>
            </a:p>
          </p:txBody>
        </p:sp>
        <p:sp>
          <p:nvSpPr>
            <p:cNvPr id="9" name="Text Box 237"/>
            <p:cNvSpPr txBox="1">
              <a:spLocks noChangeArrowheads="1"/>
            </p:cNvSpPr>
            <p:nvPr/>
          </p:nvSpPr>
          <p:spPr bwMode="gray">
            <a:xfrm>
              <a:off x="1296" y="2044"/>
              <a:ext cx="223" cy="288"/>
            </a:xfrm>
            <a:prstGeom prst="rect">
              <a:avLst/>
            </a:prstGeom>
            <a:noFill/>
            <a:ln w="9525" algn="ctr">
              <a:noFill/>
              <a:miter lim="800000"/>
            </a:ln>
          </p:spPr>
          <p:txBody>
            <a:bodyPr vert="horz" wrap="non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rgbClr val="FFFFFF"/>
                  </a:solidFill>
                  <a:effectLst/>
                  <a:latin typeface="Arial" panose="020B0604020202020204" pitchFamily="34" charset="0"/>
                  <a:ea typeface="宋体" panose="02010600030101010101" pitchFamily="2" charset="-122"/>
                  <a:cs typeface="宋体" panose="02010600030101010101" pitchFamily="2" charset="-122"/>
                </a:rPr>
                <a:t>1</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15" name="Group 243"/>
          <p:cNvGrpSpPr/>
          <p:nvPr/>
        </p:nvGrpSpPr>
        <p:grpSpPr bwMode="auto">
          <a:xfrm>
            <a:off x="1599747" y="2301917"/>
            <a:ext cx="5598130" cy="622149"/>
            <a:chOff x="1249" y="3244"/>
            <a:chExt cx="3307" cy="336"/>
          </a:xfrm>
        </p:grpSpPr>
        <p:sp>
          <p:nvSpPr>
            <p:cNvPr id="16" name="Line 244"/>
            <p:cNvSpPr>
              <a:spLocks noChangeShapeType="1"/>
            </p:cNvSpPr>
            <p:nvPr/>
          </p:nvSpPr>
          <p:spPr bwMode="gray">
            <a:xfrm>
              <a:off x="1441" y="3579"/>
              <a:ext cx="3023" cy="1"/>
            </a:xfrm>
            <a:prstGeom prst="line">
              <a:avLst/>
            </a:prstGeom>
            <a:noFill/>
            <a:ln w="25400">
              <a:solidFill>
                <a:srgbClr val="969696"/>
              </a:solidFill>
              <a:prstDash val="sysDot"/>
              <a:round/>
              <a:tailEnd type="oval" w="med" len="med"/>
            </a:ln>
          </p:spPr>
          <p:txBody>
            <a:bodyPr vert="horz" wrap="none" lIns="91440" tIns="45720" rIns="91440" bIns="45720" numCol="1" anchor="ctr" anchorCtr="0" compatLnSpc="1"/>
            <a:lstStyle/>
            <a:p>
              <a:endParaRPr lang="zh-CN" altLang="en-US"/>
            </a:p>
          </p:txBody>
        </p:sp>
        <p:sp>
          <p:nvSpPr>
            <p:cNvPr id="17" name="Rectangle 245"/>
            <p:cNvSpPr>
              <a:spLocks noChangeArrowheads="1"/>
            </p:cNvSpPr>
            <p:nvPr/>
          </p:nvSpPr>
          <p:spPr bwMode="gray">
            <a:xfrm rot="3419336">
              <a:off x="1282" y="3218"/>
              <a:ext cx="262" cy="328"/>
            </a:xfrm>
            <a:prstGeom prst="rect">
              <a:avLst/>
            </a:prstGeom>
            <a:gradFill rotWithShape="1">
              <a:gsLst>
                <a:gs pos="0">
                  <a:srgbClr val="FF9933"/>
                </a:gs>
                <a:gs pos="100000">
                  <a:srgbClr val="764718"/>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p:spPr>
          <p:txBody>
            <a:bodyPr vert="horz" wrap="none" lIns="91440" tIns="45720" rIns="91440" bIns="45720" numCol="1" anchor="ctr" anchorCtr="0" compatLnSpc="1">
              <a:flatTx/>
            </a:bodyPr>
            <a:lstStyle/>
            <a:p>
              <a:pPr marL="0" marR="0" lvl="0" indent="0" algn="ctr"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8" name="Text Box 246"/>
            <p:cNvSpPr txBox="1">
              <a:spLocks noChangeArrowheads="1"/>
            </p:cNvSpPr>
            <p:nvPr/>
          </p:nvSpPr>
          <p:spPr bwMode="gray">
            <a:xfrm>
              <a:off x="1706" y="3283"/>
              <a:ext cx="2850" cy="249"/>
            </a:xfrm>
            <a:prstGeom prst="rect">
              <a:avLst/>
            </a:prstGeom>
            <a:noFill/>
            <a:ln w="9525" algn="ctr">
              <a:noFill/>
              <a:miter lim="800000"/>
            </a:ln>
          </p:spPr>
          <p:txBody>
            <a:bodyPr vert="horz" wrap="square" lIns="91440" tIns="45720" rIns="91440" bIns="45720" numCol="1" anchor="t" anchorCtr="0" compatLnSpc="1">
              <a:spAutoFit/>
            </a:bodyPr>
            <a:lstStyle/>
            <a:p>
              <a:pPr lvl="0" fontAlgn="base">
                <a:spcBef>
                  <a:spcPct val="0"/>
                </a:spcBef>
                <a:spcAft>
                  <a:spcPct val="0"/>
                </a:spcAft>
              </a:pPr>
              <a:r>
                <a:rPr lang="zh-CN" altLang="en-US" sz="2400" b="1" dirty="0" smtClean="0">
                  <a:latin typeface="华文中宋" pitchFamily="2" charset="-122"/>
                  <a:ea typeface="华文中宋" pitchFamily="2" charset="-122"/>
                  <a:sym typeface="Arial" panose="020B0604020202020204" pitchFamily="34" charset="0"/>
                </a:rPr>
                <a:t>成功立项的核心要素与关键指标</a:t>
              </a:r>
              <a:endParaRPr lang="zh-CN" altLang="en-US" sz="2400" b="1" dirty="0" smtClean="0">
                <a:latin typeface="华文中宋" pitchFamily="2" charset="-122"/>
                <a:ea typeface="华文中宋" pitchFamily="2" charset="-122"/>
              </a:endParaRPr>
            </a:p>
          </p:txBody>
        </p:sp>
        <p:sp>
          <p:nvSpPr>
            <p:cNvPr id="19" name="Text Box 247"/>
            <p:cNvSpPr txBox="1">
              <a:spLocks noChangeArrowheads="1"/>
            </p:cNvSpPr>
            <p:nvPr/>
          </p:nvSpPr>
          <p:spPr bwMode="gray">
            <a:xfrm>
              <a:off x="1330" y="3244"/>
              <a:ext cx="210" cy="249"/>
            </a:xfrm>
            <a:prstGeom prst="rect">
              <a:avLst/>
            </a:prstGeom>
            <a:noFill/>
            <a:ln w="9525" algn="ctr">
              <a:noFill/>
              <a:miter lim="800000"/>
            </a:ln>
          </p:spPr>
          <p:txBody>
            <a:bodyPr vert="horz" wrap="non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rgbClr val="FFFFFF"/>
                  </a:solidFill>
                  <a:effectLst/>
                  <a:latin typeface="Arial" panose="020B0604020202020204" pitchFamily="34" charset="0"/>
                  <a:ea typeface="宋体" panose="02010600030101010101" pitchFamily="2" charset="-122"/>
                  <a:cs typeface="宋体" panose="02010600030101010101" pitchFamily="2" charset="-122"/>
                </a:rPr>
                <a:t>2</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20" name="TextBox 19"/>
          <p:cNvSpPr txBox="1"/>
          <p:nvPr/>
        </p:nvSpPr>
        <p:spPr>
          <a:xfrm>
            <a:off x="179512" y="697260"/>
            <a:ext cx="1872208"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defTabSz="914400"/>
            <a:r>
              <a:rPr lang="zh-CN" altLang="en-US" sz="2800" b="1" dirty="0" smtClean="0">
                <a:solidFill>
                  <a:srgbClr val="000066"/>
                </a:solidFill>
                <a:latin typeface="微软雅黑" panose="020B0503020204020204" pitchFamily="34" charset="-122"/>
                <a:ea typeface="微软雅黑" panose="020B0503020204020204" pitchFamily="34" charset="-122"/>
              </a:rPr>
              <a:t>内容提要</a:t>
            </a:r>
            <a:endParaRPr lang="zh-CN" altLang="en-US" sz="2800" b="1" dirty="0">
              <a:solidFill>
                <a:srgbClr val="000066"/>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606007" y="3361556"/>
            <a:ext cx="5806440" cy="555625"/>
            <a:chOff x="3573" y="199"/>
            <a:chExt cx="9144" cy="875"/>
          </a:xfrm>
        </p:grpSpPr>
        <p:sp>
          <p:nvSpPr>
            <p:cNvPr id="22" name="Line 234"/>
            <p:cNvSpPr>
              <a:spLocks noChangeShapeType="1"/>
            </p:cNvSpPr>
            <p:nvPr/>
          </p:nvSpPr>
          <p:spPr bwMode="gray">
            <a:xfrm>
              <a:off x="4087" y="1074"/>
              <a:ext cx="8104" cy="0"/>
            </a:xfrm>
            <a:prstGeom prst="line">
              <a:avLst/>
            </a:prstGeom>
            <a:noFill/>
            <a:ln w="25400">
              <a:solidFill>
                <a:srgbClr val="969696"/>
              </a:solidFill>
              <a:prstDash val="sysDot"/>
              <a:round/>
              <a:tailEnd type="oval" w="med" len="med"/>
            </a:ln>
          </p:spPr>
          <p:txBody>
            <a:bodyPr vert="horz" wrap="none" lIns="91440" tIns="45720" rIns="91440" bIns="45720" numCol="1" anchor="ctr" anchorCtr="0" compatLnSpc="1"/>
            <a:lstStyle/>
            <a:p>
              <a:endParaRPr lang="zh-CN" altLang="en-US"/>
            </a:p>
          </p:txBody>
        </p:sp>
        <p:sp>
          <p:nvSpPr>
            <p:cNvPr id="23" name="Text Box 236"/>
            <p:cNvSpPr txBox="1">
              <a:spLocks noChangeArrowheads="1"/>
            </p:cNvSpPr>
            <p:nvPr/>
          </p:nvSpPr>
          <p:spPr bwMode="gray">
            <a:xfrm>
              <a:off x="4829" y="234"/>
              <a:ext cx="7888" cy="720"/>
            </a:xfrm>
            <a:prstGeom prst="rect">
              <a:avLst/>
            </a:prstGeom>
            <a:noFill/>
            <a:ln w="9525" algn="ctr">
              <a:noFill/>
              <a:miter lim="800000"/>
            </a:ln>
          </p:spPr>
          <p:txBody>
            <a:bodyPr vert="horz" wrap="square" lIns="91440" tIns="45720" rIns="91440" bIns="45720" numCol="1" anchor="t" anchorCtr="0" compatLnSpc="1">
              <a:spAutoFit/>
            </a:bodyPr>
            <a:lstStyle/>
            <a:p>
              <a:pPr lvl="0" fontAlgn="base">
                <a:spcBef>
                  <a:spcPct val="0"/>
                </a:spcBef>
                <a:spcAft>
                  <a:spcPct val="0"/>
                </a:spcAft>
              </a:pPr>
              <a:r>
                <a:rPr lang="en-US" altLang="zh-CN" sz="2400" b="1" dirty="0" smtClean="0">
                  <a:latin typeface="华文中宋" pitchFamily="2" charset="-122"/>
                  <a:ea typeface="华文中宋" pitchFamily="2" charset="-122"/>
                </a:rPr>
                <a:t>2018</a:t>
              </a:r>
              <a:r>
                <a:rPr lang="zh-CN" altLang="en-US" sz="2400" b="1" dirty="0" smtClean="0">
                  <a:latin typeface="华文中宋" pitchFamily="2" charset="-122"/>
                  <a:ea typeface="华文中宋" pitchFamily="2" charset="-122"/>
                </a:rPr>
                <a:t>年</a:t>
              </a:r>
              <a:r>
                <a:rPr lang="zh-CN" altLang="en-US" sz="2400" b="1" dirty="0">
                  <a:latin typeface="华文中宋" pitchFamily="2" charset="-122"/>
                  <a:ea typeface="华文中宋" pitchFamily="2" charset="-122"/>
                </a:rPr>
                <a:t>国家</a:t>
              </a:r>
              <a:r>
                <a:rPr lang="zh-CN" altLang="en-US" sz="2400" b="1" dirty="0" smtClean="0">
                  <a:latin typeface="华文中宋" pitchFamily="2" charset="-122"/>
                  <a:ea typeface="华文中宋" pitchFamily="2" charset="-122"/>
                </a:rPr>
                <a:t>社科基金项目申报</a:t>
              </a:r>
            </a:p>
          </p:txBody>
        </p:sp>
        <p:grpSp>
          <p:nvGrpSpPr>
            <p:cNvPr id="24" name="组合 14"/>
            <p:cNvGrpSpPr/>
            <p:nvPr/>
          </p:nvGrpSpPr>
          <p:grpSpPr>
            <a:xfrm>
              <a:off x="3573" y="199"/>
              <a:ext cx="879" cy="762"/>
              <a:chOff x="3573" y="199"/>
              <a:chExt cx="879" cy="762"/>
            </a:xfrm>
          </p:grpSpPr>
          <p:sp>
            <p:nvSpPr>
              <p:cNvPr id="25" name="Rectangle 235"/>
              <p:cNvSpPr>
                <a:spLocks noChangeArrowheads="1"/>
              </p:cNvSpPr>
              <p:nvPr/>
            </p:nvSpPr>
            <p:spPr bwMode="gray">
              <a:xfrm rot="3419336">
                <a:off x="3635" y="137"/>
                <a:ext cx="755" cy="879"/>
              </a:xfrm>
              <a:prstGeom prst="rect">
                <a:avLst/>
              </a:prstGeom>
              <a:gradFill rotWithShape="1">
                <a:gsLst>
                  <a:gs pos="0">
                    <a:srgbClr val="FE4444"/>
                  </a:gs>
                  <a:gs pos="100000">
                    <a:srgbClr val="832B2B"/>
                  </a:gs>
                </a:gsLst>
                <a:lin ang="5400000" scaled="0"/>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FF0000"/>
                </a:extrusionClr>
              </a:sp3d>
            </p:spPr>
            <p:txBody>
              <a:bodyPr rot="10800000" vert="eaVert" wrap="none" lIns="91440" tIns="45720" rIns="91440" bIns="45720" numCol="1" anchor="ctr" anchorCtr="0" compatLnSpc="1">
                <a:flatTx/>
              </a:bodyPr>
              <a:lstStyle/>
              <a:p>
                <a:pPr marL="0" marR="0" lvl="0" indent="0" algn="ctr"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Text Box 237"/>
              <p:cNvSpPr txBox="1">
                <a:spLocks noChangeArrowheads="1"/>
              </p:cNvSpPr>
              <p:nvPr/>
            </p:nvSpPr>
            <p:spPr bwMode="gray">
              <a:xfrm>
                <a:off x="3721" y="234"/>
                <a:ext cx="561" cy="727"/>
              </a:xfrm>
              <a:prstGeom prst="rect">
                <a:avLst/>
              </a:prstGeom>
              <a:noFill/>
              <a:ln w="9525" algn="ctr">
                <a:noFill/>
                <a:miter lim="800000"/>
              </a:ln>
            </p:spPr>
            <p:txBody>
              <a:bodyPr vert="horz" wrap="non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lang="en-US" altLang="zh-CN" sz="2400" b="1" dirty="0">
                    <a:solidFill>
                      <a:srgbClr val="FFFFFF"/>
                    </a:solidFill>
                    <a:latin typeface="Arial" panose="020B0604020202020204" pitchFamily="34" charset="0"/>
                    <a:ea typeface="宋体" panose="02010600030101010101" pitchFamily="2" charset="-122"/>
                    <a:cs typeface="宋体" panose="02010600030101010101" pitchFamily="2" charset="-122"/>
                  </a:rPr>
                  <a:t>3</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324544" y="-598884"/>
            <a:ext cx="9144000" cy="5715000"/>
          </a:xfrm>
          <a:prstGeom prst="rect">
            <a:avLst/>
          </a:prstGeom>
        </p:spPr>
      </p:pic>
      <p:sp>
        <p:nvSpPr>
          <p:cNvPr id="2" name="文本框 1"/>
          <p:cNvSpPr txBox="1"/>
          <p:nvPr/>
        </p:nvSpPr>
        <p:spPr>
          <a:xfrm>
            <a:off x="-324544" y="337220"/>
            <a:ext cx="6995795"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smtClean="0">
                <a:solidFill>
                  <a:srgbClr val="C00000"/>
                </a:solidFill>
                <a:uLnTx/>
                <a:uFillTx/>
                <a:latin typeface="楷体" panose="02010609060101010101" pitchFamily="49" charset="-122"/>
                <a:ea typeface="楷体" panose="02010609060101010101" pitchFamily="49" charset="-122"/>
                <a:sym typeface="+mn-ea"/>
              </a:rPr>
              <a:t>2</a:t>
            </a:r>
            <a:r>
              <a:rPr lang="zh-CN" altLang="en-US" sz="2800" noProof="0" dirty="0">
                <a:solidFill>
                  <a:srgbClr val="C00000"/>
                </a:solidFill>
                <a:uLnTx/>
                <a:uFillTx/>
                <a:latin typeface="楷体" panose="02010609060101010101" pitchFamily="49" charset="-122"/>
                <a:ea typeface="楷体" panose="02010609060101010101" pitchFamily="49" charset="-122"/>
                <a:sym typeface="+mn-ea"/>
              </a:rPr>
              <a:t>、以学科发展前沿为选题</a:t>
            </a:r>
            <a:r>
              <a:rPr lang="zh-CN" altLang="en-US" sz="2800" noProof="0" dirty="0" smtClean="0">
                <a:solidFill>
                  <a:srgbClr val="C00000"/>
                </a:solidFill>
                <a:uLnTx/>
                <a:uFillTx/>
                <a:latin typeface="楷体" panose="02010609060101010101" pitchFamily="49" charset="-122"/>
                <a:ea typeface="楷体" panose="02010609060101010101" pitchFamily="49" charset="-122"/>
                <a:sym typeface="+mn-ea"/>
              </a:rPr>
              <a:t>方向</a:t>
            </a:r>
            <a:r>
              <a:rPr lang="en-US" altLang="zh-CN" sz="2800" noProof="0" dirty="0" smtClean="0">
                <a:solidFill>
                  <a:srgbClr val="C00000"/>
                </a:solidFill>
                <a:uLnTx/>
                <a:uFillTx/>
                <a:latin typeface="楷体" panose="02010609060101010101" pitchFamily="49" charset="-122"/>
                <a:ea typeface="楷体" panose="02010609060101010101" pitchFamily="49" charset="-122"/>
                <a:sym typeface="+mn-ea"/>
              </a:rPr>
              <a:t>    </a:t>
            </a:r>
            <a:endParaRPr lang="zh-CN" altLang="en-US" sz="2800" noProof="0" dirty="0">
              <a:solidFill>
                <a:srgbClr val="C00000"/>
              </a:solidFill>
              <a:uLnTx/>
              <a:uFillTx/>
              <a:latin typeface="楷体" panose="02010609060101010101" pitchFamily="49" charset="-122"/>
              <a:ea typeface="楷体" panose="02010609060101010101" pitchFamily="49" charset="-122"/>
              <a:sym typeface="+mn-ea"/>
            </a:endParaRPr>
          </a:p>
        </p:txBody>
      </p:sp>
      <p:sp>
        <p:nvSpPr>
          <p:cNvPr id="3" name="矩形 2"/>
          <p:cNvSpPr/>
          <p:nvPr/>
        </p:nvSpPr>
        <p:spPr>
          <a:xfrm>
            <a:off x="467544" y="985292"/>
            <a:ext cx="7632848" cy="969496"/>
          </a:xfrm>
          <a:prstGeom prst="rect">
            <a:avLst/>
          </a:prstGeom>
        </p:spPr>
        <p:txBody>
          <a:bodyPr wrap="square">
            <a:spAutoFit/>
          </a:bodyPr>
          <a:lstStyle/>
          <a:p>
            <a:pPr algn="just">
              <a:lnSpc>
                <a:spcPct val="150000"/>
              </a:lnSpc>
            </a:pPr>
            <a:r>
              <a:rPr lang="zh-CN" altLang="en-US" sz="2000" dirty="0" smtClean="0"/>
              <a:t>        要</a:t>
            </a:r>
            <a:r>
              <a:rPr lang="zh-CN" altLang="en-US" sz="2000" dirty="0"/>
              <a:t>关注我们所研究的领域在最新的国家政策层面的动向、学术前沿的动态，</a:t>
            </a:r>
            <a:r>
              <a:rPr lang="zh-CN" altLang="en-US" sz="2000" dirty="0" smtClean="0"/>
              <a:t>善于</a:t>
            </a:r>
            <a:r>
              <a:rPr lang="zh-CN" altLang="en-US" sz="2000" dirty="0"/>
              <a:t>将社会热点、学术热点结合起来</a:t>
            </a:r>
            <a:r>
              <a:rPr lang="zh-CN" altLang="en-US" sz="2000" dirty="0" smtClean="0"/>
              <a:t>。</a:t>
            </a:r>
            <a:endParaRPr lang="zh-CN" altLang="en-US" sz="2000" dirty="0"/>
          </a:p>
        </p:txBody>
      </p:sp>
      <p:graphicFrame>
        <p:nvGraphicFramePr>
          <p:cNvPr id="6" name="表格 5"/>
          <p:cNvGraphicFramePr>
            <a:graphicFrameLocks noGrp="1"/>
          </p:cNvGraphicFramePr>
          <p:nvPr>
            <p:extLst>
              <p:ext uri="{D42A27DB-BD31-4B8C-83A1-F6EECF244321}">
                <p14:modId xmlns:p14="http://schemas.microsoft.com/office/powerpoint/2010/main" val="3839715312"/>
              </p:ext>
            </p:extLst>
          </p:nvPr>
        </p:nvGraphicFramePr>
        <p:xfrm>
          <a:off x="971600" y="2252908"/>
          <a:ext cx="6096000" cy="2209266"/>
        </p:xfrm>
        <a:graphic>
          <a:graphicData uri="http://schemas.openxmlformats.org/drawingml/2006/table">
            <a:tbl>
              <a:tblPr firstRow="1" bandRow="1">
                <a:tableStyleId>{5C22544A-7EE6-4342-B048-85BDC9FD1C3A}</a:tableStyleId>
              </a:tblPr>
              <a:tblGrid>
                <a:gridCol w="887760">
                  <a:extLst>
                    <a:ext uri="{9D8B030D-6E8A-4147-A177-3AD203B41FA5}">
                      <a16:colId xmlns:a16="http://schemas.microsoft.com/office/drawing/2014/main" xmlns="" val="20000"/>
                    </a:ext>
                  </a:extLst>
                </a:gridCol>
                <a:gridCol w="5208240">
                  <a:extLst>
                    <a:ext uri="{9D8B030D-6E8A-4147-A177-3AD203B41FA5}">
                      <a16:colId xmlns:a16="http://schemas.microsoft.com/office/drawing/2014/main" xmlns="" val="20001"/>
                    </a:ext>
                  </a:extLst>
                </a:gridCol>
              </a:tblGrid>
              <a:tr h="368211">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xmlns="" val="10000"/>
                  </a:ext>
                </a:extLst>
              </a:tr>
              <a:tr h="368211">
                <a:tc rowSpan="5">
                  <a:txBody>
                    <a:bodyPr/>
                    <a:lstStyle/>
                    <a:p>
                      <a:pPr algn="ctr"/>
                      <a:endParaRPr lang="en-US" altLang="zh-CN" b="1" dirty="0" smtClean="0"/>
                    </a:p>
                    <a:p>
                      <a:pPr algn="ctr"/>
                      <a:endParaRPr lang="en-US" altLang="zh-CN" b="1" dirty="0" smtClean="0"/>
                    </a:p>
                    <a:p>
                      <a:pPr algn="ctr"/>
                      <a:r>
                        <a:rPr lang="zh-CN" altLang="en-US" b="1" dirty="0" smtClean="0"/>
                        <a:t>跨学科研究</a:t>
                      </a:r>
                      <a:endParaRPr lang="zh-CN" altLang="en-US" b="1" dirty="0"/>
                    </a:p>
                  </a:txBody>
                  <a:tcPr/>
                </a:tc>
                <a:tc>
                  <a:txBody>
                    <a:bodyPr/>
                    <a:lstStyle/>
                    <a:p>
                      <a:pPr>
                        <a:buNone/>
                      </a:pPr>
                      <a:r>
                        <a:rPr lang="zh-CN" sz="1700" b="0" dirty="0">
                          <a:latin typeface="华文中宋"/>
                          <a:ea typeface="华文中宋"/>
                          <a:cs typeface="华文中宋"/>
                        </a:rPr>
                        <a:t>主流意识形态话语权的语言生态学批判与重建研究</a:t>
                      </a:r>
                    </a:p>
                  </a:txBody>
                  <a:tcPr anchor="ctr"/>
                </a:tc>
                <a:extLst>
                  <a:ext uri="{0D108BD9-81ED-4DB2-BD59-A6C34878D82A}">
                    <a16:rowId xmlns:a16="http://schemas.microsoft.com/office/drawing/2014/main" xmlns="" val="10001"/>
                  </a:ext>
                </a:extLst>
              </a:tr>
              <a:tr h="368211">
                <a:tc vMerge="1">
                  <a:txBody>
                    <a:bodyPr/>
                    <a:lstStyle/>
                    <a:p>
                      <a:endParaRPr lang="zh-CN" altLang="en-US" dirty="0"/>
                    </a:p>
                  </a:txBody>
                  <a:tcPr/>
                </a:tc>
                <a:tc>
                  <a:txBody>
                    <a:bodyPr/>
                    <a:lstStyle/>
                    <a:p>
                      <a:pPr>
                        <a:buNone/>
                      </a:pPr>
                      <a:r>
                        <a:rPr lang="zh-CN" sz="1700" b="0" dirty="0">
                          <a:latin typeface="华文中宋"/>
                          <a:ea typeface="华文中宋"/>
                          <a:cs typeface="华文中宋"/>
                        </a:rPr>
                        <a:t>十八大以来中国马克思主义政治经济学的发展</a:t>
                      </a:r>
                    </a:p>
                  </a:txBody>
                  <a:tcPr anchor="ctr"/>
                </a:tc>
                <a:extLst>
                  <a:ext uri="{0D108BD9-81ED-4DB2-BD59-A6C34878D82A}">
                    <a16:rowId xmlns:a16="http://schemas.microsoft.com/office/drawing/2014/main" xmlns="" val="10002"/>
                  </a:ext>
                </a:extLst>
              </a:tr>
              <a:tr h="368211">
                <a:tc vMerge="1">
                  <a:txBody>
                    <a:bodyPr/>
                    <a:lstStyle/>
                    <a:p>
                      <a:endParaRPr lang="zh-CN" altLang="en-US" dirty="0"/>
                    </a:p>
                  </a:txBody>
                  <a:tcPr/>
                </a:tc>
                <a:tc>
                  <a:txBody>
                    <a:bodyPr/>
                    <a:lstStyle/>
                    <a:p>
                      <a:pPr>
                        <a:buNone/>
                      </a:pPr>
                      <a:r>
                        <a:rPr lang="zh-CN" sz="1700" b="0" dirty="0">
                          <a:latin typeface="华文中宋"/>
                          <a:ea typeface="华文中宋"/>
                          <a:cs typeface="华文中宋"/>
                        </a:rPr>
                        <a:t>共享发展理念下我国养老社会保障中的政府</a:t>
                      </a:r>
                      <a:r>
                        <a:rPr lang="zh-CN" sz="1700" b="0" dirty="0" smtClean="0">
                          <a:latin typeface="华文中宋"/>
                          <a:ea typeface="华文中宋"/>
                          <a:cs typeface="华文中宋"/>
                        </a:rPr>
                        <a:t>责任</a:t>
                      </a:r>
                      <a:r>
                        <a:rPr lang="zh-CN" altLang="en-US" sz="1700" b="0" dirty="0" smtClean="0">
                          <a:latin typeface="华文中宋"/>
                          <a:ea typeface="华文中宋"/>
                          <a:cs typeface="华文中宋"/>
                        </a:rPr>
                        <a:t>研究</a:t>
                      </a:r>
                      <a:endParaRPr lang="zh-CN" sz="1700" b="0" dirty="0">
                        <a:latin typeface="华文中宋"/>
                        <a:ea typeface="华文中宋"/>
                        <a:cs typeface="华文中宋"/>
                      </a:endParaRPr>
                    </a:p>
                  </a:txBody>
                  <a:tcPr anchor="ctr"/>
                </a:tc>
                <a:extLst>
                  <a:ext uri="{0D108BD9-81ED-4DB2-BD59-A6C34878D82A}">
                    <a16:rowId xmlns:a16="http://schemas.microsoft.com/office/drawing/2014/main" xmlns="" val="10003"/>
                  </a:ext>
                </a:extLst>
              </a:tr>
              <a:tr h="368211">
                <a:tc vMerge="1">
                  <a:txBody>
                    <a:bodyPr/>
                    <a:lstStyle/>
                    <a:p>
                      <a:endParaRPr lang="zh-CN" altLang="en-US" dirty="0"/>
                    </a:p>
                  </a:txBody>
                  <a:tcPr/>
                </a:tc>
                <a:tc>
                  <a:txBody>
                    <a:bodyPr/>
                    <a:lstStyle/>
                    <a:p>
                      <a:pPr>
                        <a:buNone/>
                      </a:pPr>
                      <a:r>
                        <a:rPr lang="zh-CN" sz="1700" b="0" dirty="0">
                          <a:latin typeface="华文中宋"/>
                          <a:ea typeface="华文中宋"/>
                          <a:cs typeface="华文中宋"/>
                        </a:rPr>
                        <a:t>提升大学生思想政治教育实效性的社会</a:t>
                      </a:r>
                      <a:r>
                        <a:rPr lang="zh-CN" sz="1700" b="0" dirty="0" smtClean="0">
                          <a:latin typeface="华文中宋"/>
                          <a:ea typeface="华文中宋"/>
                          <a:cs typeface="华文中宋"/>
                        </a:rPr>
                        <a:t>网络分析</a:t>
                      </a:r>
                      <a:endParaRPr lang="zh-CN" sz="1700" b="0" dirty="0">
                        <a:latin typeface="华文中宋"/>
                        <a:ea typeface="华文中宋"/>
                        <a:cs typeface="华文中宋"/>
                      </a:endParaRPr>
                    </a:p>
                  </a:txBody>
                  <a:tcPr anchor="ctr"/>
                </a:tc>
                <a:extLst>
                  <a:ext uri="{0D108BD9-81ED-4DB2-BD59-A6C34878D82A}">
                    <a16:rowId xmlns:a16="http://schemas.microsoft.com/office/drawing/2014/main" xmlns="" val="10004"/>
                  </a:ext>
                </a:extLst>
              </a:tr>
              <a:tr h="368211">
                <a:tc vMerge="1">
                  <a:txBody>
                    <a:bodyPr/>
                    <a:lstStyle/>
                    <a:p>
                      <a:endParaRPr lang="zh-CN" altLang="en-US" dirty="0"/>
                    </a:p>
                  </a:txBody>
                  <a:tcPr/>
                </a:tc>
                <a:tc>
                  <a:txBody>
                    <a:bodyPr/>
                    <a:lstStyle/>
                    <a:p>
                      <a:pPr>
                        <a:buNone/>
                      </a:pPr>
                      <a:r>
                        <a:rPr lang="en-US" altLang="zh-CN" sz="1700" b="0" dirty="0" smtClean="0">
                          <a:latin typeface="华文中宋"/>
                          <a:ea typeface="华文中宋"/>
                          <a:cs typeface="华文中宋"/>
                        </a:rPr>
                        <a:t>《</a:t>
                      </a:r>
                      <a:r>
                        <a:rPr lang="zh-CN" altLang="en-US" sz="1700" b="0" dirty="0" smtClean="0">
                          <a:latin typeface="华文中宋"/>
                          <a:ea typeface="华文中宋"/>
                          <a:cs typeface="华文中宋"/>
                        </a:rPr>
                        <a:t>共产党宣言</a:t>
                      </a:r>
                      <a:r>
                        <a:rPr lang="en-US" altLang="zh-CN" sz="1700" b="0" dirty="0" smtClean="0">
                          <a:latin typeface="华文中宋"/>
                          <a:ea typeface="华文中宋"/>
                          <a:cs typeface="华文中宋"/>
                        </a:rPr>
                        <a:t>》</a:t>
                      </a:r>
                      <a:r>
                        <a:rPr lang="zh-CN" altLang="en-US" sz="1700" b="0" dirty="0" smtClean="0">
                          <a:latin typeface="华文中宋"/>
                          <a:ea typeface="华文中宋"/>
                          <a:cs typeface="华文中宋"/>
                        </a:rPr>
                        <a:t>在中国百年传播史研究</a:t>
                      </a:r>
                      <a:endParaRPr lang="zh-CN" sz="1700" b="0" dirty="0">
                        <a:latin typeface="华文中宋"/>
                        <a:ea typeface="华文中宋"/>
                        <a:cs typeface="华文中宋"/>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21313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35496" y="-33148"/>
            <a:ext cx="9144000" cy="5715000"/>
          </a:xfrm>
          <a:prstGeom prst="rect">
            <a:avLst/>
          </a:prstGeom>
        </p:spPr>
      </p:pic>
      <p:sp>
        <p:nvSpPr>
          <p:cNvPr id="2" name="文本框 1"/>
          <p:cNvSpPr txBox="1"/>
          <p:nvPr/>
        </p:nvSpPr>
        <p:spPr>
          <a:xfrm>
            <a:off x="251520" y="1201316"/>
            <a:ext cx="5328592"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2800" noProof="0" dirty="0" smtClean="0">
                <a:solidFill>
                  <a:srgbClr val="C00000"/>
                </a:solidFill>
                <a:uLnTx/>
                <a:uFillTx/>
                <a:latin typeface="楷体" panose="02010609060101010101" pitchFamily="49" charset="-122"/>
                <a:ea typeface="楷体" panose="02010609060101010101" pitchFamily="49" charset="-122"/>
                <a:sym typeface="+mn-ea"/>
              </a:rPr>
              <a:t>3</a:t>
            </a:r>
            <a:r>
              <a:rPr lang="zh-CN" altLang="en-US" sz="2800" noProof="0" dirty="0">
                <a:solidFill>
                  <a:srgbClr val="C00000"/>
                </a:solidFill>
                <a:uLnTx/>
                <a:uFillTx/>
                <a:latin typeface="楷体" panose="02010609060101010101" pitchFamily="49" charset="-122"/>
                <a:ea typeface="楷体" panose="02010609060101010101" pitchFamily="49" charset="-122"/>
                <a:sym typeface="+mn-ea"/>
              </a:rPr>
              <a:t>、以本人研究基础为选题重点</a:t>
            </a:r>
          </a:p>
        </p:txBody>
      </p:sp>
      <p:sp>
        <p:nvSpPr>
          <p:cNvPr id="3" name="矩形 2"/>
          <p:cNvSpPr/>
          <p:nvPr/>
        </p:nvSpPr>
        <p:spPr>
          <a:xfrm>
            <a:off x="721534" y="2316520"/>
            <a:ext cx="4570546" cy="1015663"/>
          </a:xfrm>
          <a:prstGeom prst="rect">
            <a:avLst/>
          </a:prstGeom>
        </p:spPr>
        <p:txBody>
          <a:bodyPr wrap="square">
            <a:spAutoFit/>
          </a:bodyPr>
          <a:lstStyle/>
          <a:p>
            <a:r>
              <a:rPr lang="zh-CN" altLang="en-US" sz="2000" dirty="0" smtClean="0">
                <a:latin typeface="楷体" panose="02010609060101010101" pitchFamily="49" charset="-122"/>
                <a:ea typeface="楷体" panose="02010609060101010101" pitchFamily="49" charset="-122"/>
              </a:rPr>
              <a:t>    不要</a:t>
            </a:r>
            <a:r>
              <a:rPr lang="zh-CN" altLang="en-US" sz="2000" dirty="0">
                <a:latin typeface="楷体" panose="02010609060101010101" pitchFamily="49" charset="-122"/>
                <a:ea typeface="楷体" panose="02010609060101010101" pitchFamily="49" charset="-122"/>
              </a:rPr>
              <a:t>碰那些热门但是你无法驾驭的选题领域，没有研究基础易说外行话，没有研究基础没有发言权。</a:t>
            </a:r>
          </a:p>
        </p:txBody>
      </p:sp>
      <p:pic>
        <p:nvPicPr>
          <p:cNvPr id="6" name="图片 5"/>
          <p:cNvPicPr>
            <a:picLocks noChangeAspect="1"/>
          </p:cNvPicPr>
          <p:nvPr/>
        </p:nvPicPr>
        <p:blipFill>
          <a:blip r:embed="rId4" cstate="print"/>
          <a:stretch>
            <a:fillRect/>
          </a:stretch>
        </p:blipFill>
        <p:spPr>
          <a:xfrm>
            <a:off x="6461292" y="1489348"/>
            <a:ext cx="2215354" cy="3533247"/>
          </a:xfrm>
          <a:prstGeom prst="rect">
            <a:avLst/>
          </a:prstGeom>
        </p:spPr>
      </p:pic>
    </p:spTree>
    <p:extLst>
      <p:ext uri="{BB962C8B-B14F-4D97-AF65-F5344CB8AC3E}">
        <p14:creationId xmlns:p14="http://schemas.microsoft.com/office/powerpoint/2010/main" val="560526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0"/>
            <a:ext cx="9144000" cy="5715000"/>
          </a:xfrm>
          <a:prstGeom prst="rect">
            <a:avLst/>
          </a:prstGeom>
        </p:spPr>
      </p:pic>
      <p:sp>
        <p:nvSpPr>
          <p:cNvPr id="2" name="文本框 1"/>
          <p:cNvSpPr txBox="1"/>
          <p:nvPr/>
        </p:nvSpPr>
        <p:spPr>
          <a:xfrm>
            <a:off x="783590" y="2092960"/>
            <a:ext cx="6995795" cy="954107"/>
          </a:xfrm>
          <a:prstGeom prst="rect">
            <a:avLst/>
          </a:prstGeom>
          <a:noFill/>
        </p:spPr>
        <p:txBody>
          <a:bodyPr wrap="square" rtlCol="0">
            <a:spAutoFit/>
          </a:bodyPr>
          <a:lstStyle/>
          <a:p>
            <a:r>
              <a:rPr lang="en-US" altLang="zh-CN"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关键</a:t>
            </a:r>
            <a:r>
              <a:rPr lang="zh-CN" altLang="en-US" sz="2800" dirty="0">
                <a:latin typeface="楷体" panose="02010609060101010101" pitchFamily="49" charset="-122"/>
                <a:ea typeface="楷体" panose="02010609060101010101" pitchFamily="49" charset="-122"/>
              </a:rPr>
              <a:t>指标</a:t>
            </a:r>
            <a:r>
              <a:rPr lang="zh-CN" altLang="en-US" sz="2800" dirty="0" smtClean="0">
                <a:latin typeface="楷体" panose="02010609060101010101" pitchFamily="49" charset="-122"/>
                <a:ea typeface="楷体" panose="02010609060101010101" pitchFamily="49" charset="-122"/>
              </a:rPr>
              <a:t>之</a:t>
            </a:r>
            <a:r>
              <a:rPr lang="zh-CN" altLang="en-US" sz="2800" dirty="0">
                <a:latin typeface="楷体" panose="02010609060101010101" pitchFamily="49" charset="-122"/>
                <a:ea typeface="楷体" panose="02010609060101010101" pitchFamily="49" charset="-122"/>
              </a:rPr>
              <a:t>二：</a:t>
            </a:r>
            <a:r>
              <a:rPr lang="zh-CN" altLang="en-US" sz="28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sym typeface="华文行楷" pitchFamily="2" charset="-122"/>
              </a:rPr>
              <a:t>规范的论证、理性的表达。</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18815"/>
            <a:ext cx="9144000" cy="5715000"/>
          </a:xfrm>
          <a:prstGeom prst="rect">
            <a:avLst/>
          </a:prstGeom>
        </p:spPr>
      </p:pic>
      <p:sp>
        <p:nvSpPr>
          <p:cNvPr id="8196" name="圆角矩形 2"/>
          <p:cNvSpPr>
            <a:spLocks noChangeArrowheads="1"/>
          </p:cNvSpPr>
          <p:nvPr/>
        </p:nvSpPr>
        <p:spPr bwMode="auto">
          <a:xfrm>
            <a:off x="573722" y="770573"/>
            <a:ext cx="7814701" cy="4608513"/>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395E8A"/>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chemeClr val="accent4"/>
                </a:solidFill>
                <a:effectLst/>
                <a:uLnTx/>
                <a:uFillTx/>
                <a:latin typeface="宋体" panose="02010600030101010101" pitchFamily="2" charset="-122"/>
                <a:ea typeface="宋体" panose="02010600030101010101" pitchFamily="2" charset="-122"/>
                <a:cs typeface="+mn-cs"/>
                <a:sym typeface="宋体" panose="02010600030101010101" pitchFamily="2" charset="-122"/>
              </a:rPr>
              <a:t>    </a:t>
            </a:r>
            <a:r>
              <a:rPr kumimoji="0" lang="zh-CN" altLang="en-US"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研究现状要以评代</a:t>
            </a:r>
            <a:r>
              <a:rPr kumimoji="0" lang="zh-CN" altLang="en-US"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述，要通过述评自然引申出你的研究意义价值。</a:t>
            </a:r>
            <a:endParaRPr kumimoji="0" lang="en-US" altLang="zh-CN"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endParaRPr>
          </a:p>
          <a:p>
            <a:pPr lvl="0" fontAlgn="base">
              <a:spcBef>
                <a:spcPct val="0"/>
              </a:spcBef>
              <a:spcAft>
                <a:spcPct val="0"/>
              </a:spcAft>
              <a:defRPr/>
            </a:pPr>
            <a:r>
              <a:rPr kumimoji="0" lang="zh-CN" altLang="en-US"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    主要对策建议要有针对性、可操作性；理论创新之处突出对学科的</a:t>
            </a:r>
            <a:r>
              <a:rPr kumimoji="0" lang="zh-CN" altLang="en-US"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贡献；</a:t>
            </a:r>
            <a:r>
              <a:rPr kumimoji="0" lang="zh-CN" altLang="en-US"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重点</a:t>
            </a:r>
            <a:r>
              <a:rPr lang="zh-CN" altLang="en-US" sz="2400" dirty="0">
                <a:solidFill>
                  <a:srgbClr val="C00000"/>
                </a:solidFill>
                <a:latin typeface="楷体" panose="02010609060101010101" pitchFamily="49" charset="-122"/>
                <a:ea typeface="楷体" panose="02010609060101010101" pitchFamily="49" charset="-122"/>
                <a:sym typeface="宋体" panose="02010600030101010101" pitchFamily="2" charset="-122"/>
              </a:rPr>
              <a:t>要</a:t>
            </a:r>
            <a:r>
              <a:rPr kumimoji="0" lang="zh-CN" altLang="en-US"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体现</a:t>
            </a:r>
            <a:r>
              <a:rPr kumimoji="0" lang="zh-CN" altLang="en-US"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本研究的创新之</a:t>
            </a:r>
            <a:r>
              <a:rPr lang="zh-CN" altLang="en-US" sz="2400" dirty="0">
                <a:solidFill>
                  <a:srgbClr val="C00000"/>
                </a:solidFill>
                <a:latin typeface="楷体" panose="02010609060101010101" pitchFamily="49" charset="-122"/>
                <a:ea typeface="楷体" panose="02010609060101010101" pitchFamily="49" charset="-122"/>
                <a:sym typeface="宋体" panose="02010600030101010101" pitchFamily="2" charset="-122"/>
              </a:rPr>
              <a:t>处；呈现</a:t>
            </a:r>
            <a:r>
              <a:rPr lang="zh-CN" altLang="en-US" sz="2400" dirty="0" smtClean="0">
                <a:solidFill>
                  <a:srgbClr val="C00000"/>
                </a:solidFill>
                <a:latin typeface="楷体" panose="02010609060101010101" pitchFamily="49" charset="-122"/>
                <a:ea typeface="楷体" panose="02010609060101010101" pitchFamily="49" charset="-122"/>
                <a:sym typeface="宋体" panose="02010600030101010101" pitchFamily="2" charset="-122"/>
              </a:rPr>
              <a:t>难点时</a:t>
            </a:r>
            <a:r>
              <a:rPr kumimoji="0" lang="zh-CN" altLang="en-US" sz="2400" b="0" i="0" u="none" strike="noStrike" kern="1200" cap="none" spc="0" normalizeH="0" baseline="0" noProof="0" dirty="0" smtClean="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要注意同时呈现克服困难的可行性。</a:t>
            </a:r>
            <a:endParaRPr kumimoji="0" lang="en-US" altLang="zh-CN"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    前期相关研究成果要有相关性；主要参考文献要体现自身的品位。</a:t>
            </a:r>
            <a:endParaRPr kumimoji="0" lang="en-US" altLang="zh-CN"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    </a:t>
            </a:r>
            <a:r>
              <a:rPr kumimoji="0" lang="zh-CN" altLang="en-US" sz="2400" b="0" i="0" u="none" strike="noStrike" kern="12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mn-cs"/>
                <a:sym typeface="宋体" panose="02010600030101010101" pitchFamily="2" charset="-122"/>
              </a:rPr>
              <a:t>语言的表达要理性、避免文学化和网络化语言。</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18815"/>
            <a:ext cx="9144000" cy="5715000"/>
          </a:xfrm>
          <a:prstGeom prst="rect">
            <a:avLst/>
          </a:prstGeom>
        </p:spPr>
      </p:pic>
      <p:sp>
        <p:nvSpPr>
          <p:cNvPr id="13316" name="AutoShape 7"/>
          <p:cNvSpPr/>
          <p:nvPr/>
        </p:nvSpPr>
        <p:spPr>
          <a:xfrm>
            <a:off x="3804920" y="129858"/>
            <a:ext cx="4968875" cy="1895475"/>
          </a:xfrm>
          <a:prstGeom prst="roundRect">
            <a:avLst>
              <a:gd name="adj" fmla="val 16667"/>
            </a:avLst>
          </a:prstGeom>
          <a:solidFill>
            <a:srgbClr val="9DC313">
              <a:alpha val="59999"/>
            </a:srgbClr>
          </a:solidFill>
          <a:ln w="38100" cap="flat" cmpd="sng">
            <a:solidFill>
              <a:srgbClr val="FFFFFF"/>
            </a:solidFill>
            <a:prstDash val="solid"/>
            <a:bevel/>
            <a:headEnd type="none" w="med" len="med"/>
            <a:tailEnd type="none" w="med" len="med"/>
          </a:ln>
        </p:spPr>
        <p:txBody>
          <a:bodyPr/>
          <a:lstStyle/>
          <a:p>
            <a:pPr lvl="0" eaLnBrk="0" hangingPunct="0"/>
            <a:r>
              <a:rPr lang="zh-CN" altLang="en-US" dirty="0">
                <a:solidFill>
                  <a:srgbClr val="C00000"/>
                </a:solidFill>
                <a:latin typeface="楷体" panose="02010609060101010101" pitchFamily="49" charset="-122"/>
                <a:ea typeface="楷体" panose="02010609060101010101" pitchFamily="49" charset="-122"/>
              </a:rPr>
              <a:t>研究目标：</a:t>
            </a:r>
            <a:r>
              <a:rPr lang="zh-CN" altLang="en-US" dirty="0">
                <a:solidFill>
                  <a:schemeClr val="tx1"/>
                </a:solidFill>
                <a:latin typeface="楷体" panose="02010609060101010101" pitchFamily="49" charset="-122"/>
                <a:ea typeface="楷体" panose="02010609060101010101" pitchFamily="49" charset="-122"/>
              </a:rPr>
              <a:t>调查</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发展环境的特殊性，剖析其在新常态下的现状及特征；分析</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影响因素，揭示其在新常态下的</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规律；构建</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指标体系，评价其质量，追因其限制条件；分析</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运行机制，进行</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设计，探讨</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策略，指导其新常态下的发展环境构建。</a:t>
            </a:r>
          </a:p>
          <a:p>
            <a:pPr lvl="0" eaLnBrk="0" hangingPunct="0"/>
            <a:endParaRPr lang="zh-CN" altLang="zh-CN" dirty="0">
              <a:solidFill>
                <a:srgbClr val="C00000"/>
              </a:solidFill>
              <a:latin typeface="楷体" panose="02010609060101010101" pitchFamily="49" charset="-122"/>
              <a:ea typeface="楷体" panose="02010609060101010101" pitchFamily="49" charset="-122"/>
            </a:endParaRPr>
          </a:p>
        </p:txBody>
      </p:sp>
      <p:sp>
        <p:nvSpPr>
          <p:cNvPr id="13317" name="AutoShape 11"/>
          <p:cNvSpPr/>
          <p:nvPr/>
        </p:nvSpPr>
        <p:spPr>
          <a:xfrm>
            <a:off x="2015490" y="2130425"/>
            <a:ext cx="5113338" cy="1763713"/>
          </a:xfrm>
          <a:prstGeom prst="roundRect">
            <a:avLst>
              <a:gd name="adj" fmla="val 16667"/>
            </a:avLst>
          </a:prstGeom>
          <a:solidFill>
            <a:srgbClr val="8DD1FF">
              <a:alpha val="59999"/>
            </a:srgbClr>
          </a:solidFill>
          <a:ln w="38100" cap="flat" cmpd="sng">
            <a:solidFill>
              <a:srgbClr val="FFFFFF"/>
            </a:solidFill>
            <a:prstDash val="solid"/>
            <a:bevel/>
            <a:headEnd type="none" w="med" len="med"/>
            <a:tailEnd type="none" w="med" len="med"/>
          </a:ln>
        </p:spPr>
        <p:txBody>
          <a:bodyPr/>
          <a:lstStyle/>
          <a:p>
            <a:pPr lvl="0" eaLnBrk="0" hangingPunct="0"/>
            <a:r>
              <a:rPr lang="zh-CN" altLang="en-US" dirty="0">
                <a:solidFill>
                  <a:srgbClr val="C00000"/>
                </a:solidFill>
                <a:latin typeface="楷体" panose="02010609060101010101" pitchFamily="49" charset="-122"/>
                <a:ea typeface="楷体" panose="02010609060101010101" pitchFamily="49" charset="-122"/>
              </a:rPr>
              <a:t>研究方法：</a:t>
            </a:r>
            <a:endParaRPr lang="en-US" altLang="zh-CN" dirty="0">
              <a:solidFill>
                <a:srgbClr val="C00000"/>
              </a:solidFill>
              <a:latin typeface="楷体" panose="02010609060101010101" pitchFamily="49" charset="-122"/>
              <a:ea typeface="楷体" panose="02010609060101010101" pitchFamily="49" charset="-122"/>
            </a:endParaRPr>
          </a:p>
          <a:p>
            <a:pPr lvl="0" eaLnBrk="0" hangingPunct="0"/>
            <a:r>
              <a:rPr lang="zh-CN" altLang="en-US" dirty="0">
                <a:solidFill>
                  <a:schemeClr val="tx1"/>
                </a:solidFill>
                <a:latin typeface="楷体" panose="02010609060101010101" pitchFamily="49" charset="-122"/>
                <a:ea typeface="楷体" panose="02010609060101010101" pitchFamily="49" charset="-122"/>
              </a:rPr>
              <a:t>    例</a:t>
            </a:r>
            <a:r>
              <a:rPr lang="en-US" altLang="zh-CN" dirty="0">
                <a:solidFill>
                  <a:schemeClr val="tx1"/>
                </a:solidFill>
                <a:latin typeface="楷体" panose="02010609060101010101" pitchFamily="49" charset="-122"/>
                <a:ea typeface="楷体" panose="02010609060101010101" pitchFamily="49" charset="-122"/>
              </a:rPr>
              <a:t>1</a:t>
            </a:r>
            <a:r>
              <a:rPr lang="zh-CN" altLang="en-US" dirty="0">
                <a:solidFill>
                  <a:schemeClr val="tx1"/>
                </a:solidFill>
                <a:latin typeface="楷体" panose="02010609060101010101" pitchFamily="49" charset="-122"/>
                <a:ea typeface="楷体" panose="02010609060101010101" pitchFamily="49" charset="-122"/>
              </a:rPr>
              <a:t>：演绎与归纳法、理论分析法、实证分析法、案例分析法。</a:t>
            </a:r>
            <a:endParaRPr lang="en-US" altLang="zh-CN" dirty="0">
              <a:solidFill>
                <a:schemeClr val="tx1"/>
              </a:solidFill>
              <a:latin typeface="楷体" panose="02010609060101010101" pitchFamily="49" charset="-122"/>
              <a:ea typeface="楷体" panose="02010609060101010101" pitchFamily="49" charset="-122"/>
            </a:endParaRPr>
          </a:p>
          <a:p>
            <a:pPr lvl="0" eaLnBrk="0" hangingPunct="0"/>
            <a:r>
              <a:rPr lang="en-US" altLang="zh-CN" dirty="0">
                <a:solidFill>
                  <a:schemeClr val="tx1"/>
                </a:solidFill>
                <a:latin typeface="楷体" panose="02010609060101010101" pitchFamily="49" charset="-122"/>
                <a:ea typeface="楷体" panose="02010609060101010101" pitchFamily="49" charset="-122"/>
              </a:rPr>
              <a:t>    </a:t>
            </a:r>
            <a:r>
              <a:rPr lang="zh-CN" altLang="en-US" dirty="0">
                <a:solidFill>
                  <a:schemeClr val="tx1"/>
                </a:solidFill>
                <a:latin typeface="楷体" panose="02010609060101010101" pitchFamily="49" charset="-122"/>
                <a:ea typeface="楷体" panose="02010609060101010101" pitchFamily="49" charset="-122"/>
              </a:rPr>
              <a:t>例</a:t>
            </a:r>
            <a:r>
              <a:rPr lang="en-US" altLang="zh-CN" dirty="0">
                <a:solidFill>
                  <a:schemeClr val="tx1"/>
                </a:solidFill>
                <a:latin typeface="楷体" panose="02010609060101010101" pitchFamily="49" charset="-122"/>
                <a:ea typeface="楷体" panose="02010609060101010101" pitchFamily="49" charset="-122"/>
              </a:rPr>
              <a:t>2</a:t>
            </a:r>
            <a:r>
              <a:rPr lang="zh-CN" altLang="en-US" dirty="0">
                <a:solidFill>
                  <a:schemeClr val="tx1"/>
                </a:solidFill>
                <a:latin typeface="楷体" panose="02010609060101010101" pitchFamily="49" charset="-122"/>
                <a:ea typeface="楷体" panose="02010609060101010101" pitchFamily="49" charset="-122"/>
              </a:rPr>
              <a:t>：文献检索、阅读与梳理；实地调研；系统工程方法；约束理论；复合系统理论；“</a:t>
            </a:r>
            <a:r>
              <a:rPr lang="en-US" altLang="zh-CN" dirty="0">
                <a:solidFill>
                  <a:schemeClr val="tx1"/>
                </a:solidFill>
                <a:latin typeface="楷体" panose="02010609060101010101" pitchFamily="49" charset="-122"/>
                <a:ea typeface="楷体" panose="02010609060101010101" pitchFamily="49" charset="-122"/>
              </a:rPr>
              <a:t>3E</a:t>
            </a:r>
            <a:r>
              <a:rPr lang="zh-CN" altLang="en-US" dirty="0">
                <a:solidFill>
                  <a:schemeClr val="tx1"/>
                </a:solidFill>
                <a:latin typeface="楷体" panose="02010609060101010101" pitchFamily="49" charset="-122"/>
                <a:ea typeface="楷体" panose="02010609060101010101" pitchFamily="49" charset="-122"/>
              </a:rPr>
              <a:t>”理论；数理模型方法。</a:t>
            </a:r>
            <a:endParaRPr lang="en-US" altLang="zh-CN" dirty="0">
              <a:solidFill>
                <a:schemeClr val="tx1"/>
              </a:solidFill>
              <a:latin typeface="楷体" panose="02010609060101010101" pitchFamily="49" charset="-122"/>
              <a:ea typeface="楷体" panose="02010609060101010101" pitchFamily="49" charset="-122"/>
            </a:endParaRPr>
          </a:p>
          <a:p>
            <a:pPr lvl="0" eaLnBrk="0" hangingPunct="0"/>
            <a:endParaRPr lang="zh-CN" altLang="en-US" dirty="0">
              <a:solidFill>
                <a:schemeClr val="tx1"/>
              </a:solidFill>
              <a:latin typeface="楷体" panose="02010609060101010101" pitchFamily="49" charset="-122"/>
              <a:ea typeface="楷体" panose="02010609060101010101" pitchFamily="49" charset="-122"/>
            </a:endParaRPr>
          </a:p>
        </p:txBody>
      </p:sp>
      <p:sp>
        <p:nvSpPr>
          <p:cNvPr id="8" name="矩形 7"/>
          <p:cNvSpPr/>
          <p:nvPr/>
        </p:nvSpPr>
        <p:spPr>
          <a:xfrm>
            <a:off x="831716" y="1772862"/>
            <a:ext cx="1576073" cy="923330"/>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54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imes New Roman" panose="02020603050405020304" pitchFamily="18" charset="0"/>
                <a:ea typeface="宋体" panose="02010600030101010101" pitchFamily="2" charset="-122"/>
                <a:cs typeface="+mn-cs"/>
              </a:rPr>
              <a:t>实例</a:t>
            </a:r>
          </a:p>
        </p:txBody>
      </p:sp>
      <p:grpSp>
        <p:nvGrpSpPr>
          <p:cNvPr id="3" name="组合 2"/>
          <p:cNvGrpSpPr/>
          <p:nvPr/>
        </p:nvGrpSpPr>
        <p:grpSpPr>
          <a:xfrm>
            <a:off x="305753" y="3894455"/>
            <a:ext cx="4864100" cy="1763713"/>
            <a:chOff x="252413" y="4902200"/>
            <a:chExt cx="4864100" cy="1763713"/>
          </a:xfrm>
        </p:grpSpPr>
        <p:sp>
          <p:nvSpPr>
            <p:cNvPr id="15368" name="AutoShape 15"/>
            <p:cNvSpPr/>
            <p:nvPr/>
          </p:nvSpPr>
          <p:spPr>
            <a:xfrm>
              <a:off x="252413" y="4902200"/>
              <a:ext cx="4864100" cy="1763713"/>
            </a:xfrm>
            <a:prstGeom prst="roundRect">
              <a:avLst>
                <a:gd name="adj" fmla="val 16667"/>
              </a:avLst>
            </a:prstGeom>
            <a:solidFill>
              <a:srgbClr val="B66DFF">
                <a:alpha val="59999"/>
              </a:srgbClr>
            </a:solidFill>
            <a:ln w="38100" cap="flat" cmpd="sng">
              <a:solidFill>
                <a:srgbClr val="FFFFFF"/>
              </a:solidFill>
              <a:prstDash val="solid"/>
              <a:bevel/>
              <a:headEnd type="none" w="med" len="med"/>
              <a:tailEnd type="none" w="med" len="med"/>
            </a:ln>
          </p:spPr>
          <p:txBody>
            <a:bodyPr/>
            <a:lstStyle/>
            <a:p>
              <a:pPr lvl="0" eaLnBrk="0" hangingPunct="0"/>
              <a:endParaRPr lang="en-US" altLang="zh-CN" dirty="0">
                <a:solidFill>
                  <a:schemeClr val="tx1"/>
                </a:solidFill>
                <a:latin typeface="楷体" panose="02010609060101010101" pitchFamily="49" charset="-122"/>
                <a:ea typeface="楷体" panose="02010609060101010101" pitchFamily="49" charset="-122"/>
              </a:endParaRPr>
            </a:p>
          </p:txBody>
        </p:sp>
        <p:sp>
          <p:nvSpPr>
            <p:cNvPr id="15369" name="矩形 8"/>
            <p:cNvSpPr/>
            <p:nvPr/>
          </p:nvSpPr>
          <p:spPr>
            <a:xfrm>
              <a:off x="323850" y="5059363"/>
              <a:ext cx="4792663" cy="1477962"/>
            </a:xfrm>
            <a:prstGeom prst="rect">
              <a:avLst/>
            </a:prstGeom>
            <a:noFill/>
            <a:ln w="9525">
              <a:noFill/>
            </a:ln>
          </p:spPr>
          <p:txBody>
            <a:bodyPr>
              <a:spAutoFit/>
            </a:bodyPr>
            <a:lstStyle/>
            <a:p>
              <a:pPr lvl="0" eaLnBrk="0" hangingPunct="0"/>
              <a:r>
                <a:rPr lang="zh-CN" altLang="en-US" dirty="0">
                  <a:solidFill>
                    <a:srgbClr val="C00000"/>
                  </a:solidFill>
                  <a:latin typeface="楷体" panose="02010609060101010101" pitchFamily="49" charset="-122"/>
                  <a:ea typeface="楷体" panose="02010609060101010101" pitchFamily="49" charset="-122"/>
                </a:rPr>
                <a:t>研究现状述评：</a:t>
              </a:r>
              <a:r>
                <a:rPr lang="zh-CN" altLang="zh-CN" dirty="0">
                  <a:solidFill>
                    <a:schemeClr val="tx1"/>
                  </a:solidFill>
                  <a:latin typeface="楷体" panose="02010609060101010101" pitchFamily="49" charset="-122"/>
                  <a:ea typeface="楷体" panose="02010609060101010101" pitchFamily="49" charset="-122"/>
                </a:rPr>
                <a:t>期间不乏言之凿凿甚至语重心长。贫富分化的峻切现实回避不了，路径手段亦因追因而大相径庭；持之有故亦伴随危言耸听，曾几何时。。。省府至今认识上远未达到自觉程度，江苏学界亦是犹抱琵琶。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ipe(down)">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circle(in)">
                                      <p:cBhvr>
                                        <p:cTn id="12" dur="2000"/>
                                        <p:tgtEl>
                                          <p:spTgt spid="133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nimBg="1"/>
      <p:bldP spid="1331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0"/>
            <a:ext cx="9144000" cy="5715000"/>
          </a:xfrm>
          <a:prstGeom prst="rect">
            <a:avLst/>
          </a:prstGeom>
        </p:spPr>
      </p:pic>
      <p:sp>
        <p:nvSpPr>
          <p:cNvPr id="2" name="文本框 1"/>
          <p:cNvSpPr txBox="1"/>
          <p:nvPr/>
        </p:nvSpPr>
        <p:spPr>
          <a:xfrm>
            <a:off x="783590" y="2092960"/>
            <a:ext cx="6995795" cy="523220"/>
          </a:xfrm>
          <a:prstGeom prst="rect">
            <a:avLst/>
          </a:prstGeom>
          <a:noFill/>
        </p:spPr>
        <p:txBody>
          <a:bodyPr wrap="square" rtlCol="0">
            <a:spAutoFit/>
          </a:bodyPr>
          <a:lstStyle/>
          <a:p>
            <a:r>
              <a:rPr lang="en-US" altLang="zh-CN"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关键</a:t>
            </a:r>
            <a:r>
              <a:rPr lang="zh-CN" altLang="en-US" sz="2800" dirty="0">
                <a:latin typeface="楷体" panose="02010609060101010101" pitchFamily="49" charset="-122"/>
                <a:ea typeface="楷体" panose="02010609060101010101" pitchFamily="49" charset="-122"/>
              </a:rPr>
              <a:t>指标</a:t>
            </a:r>
            <a:r>
              <a:rPr lang="zh-CN" altLang="en-US" sz="2800" dirty="0" smtClean="0">
                <a:latin typeface="楷体" panose="02010609060101010101" pitchFamily="49" charset="-122"/>
                <a:ea typeface="楷体" panose="02010609060101010101" pitchFamily="49" charset="-122"/>
              </a:rPr>
              <a:t>之</a:t>
            </a:r>
            <a:r>
              <a:rPr lang="zh-CN" altLang="en-US" sz="2800" dirty="0">
                <a:latin typeface="楷体" panose="02010609060101010101" pitchFamily="49" charset="-122"/>
                <a:ea typeface="楷体" panose="02010609060101010101" pitchFamily="49" charset="-122"/>
              </a:rPr>
              <a:t>三</a:t>
            </a:r>
            <a:r>
              <a:rPr lang="zh-CN" altLang="en-US" sz="2800" dirty="0" smtClean="0">
                <a:latin typeface="楷体" panose="02010609060101010101" pitchFamily="49" charset="-122"/>
                <a:ea typeface="楷体" panose="02010609060101010101" pitchFamily="49" charset="-122"/>
              </a:rPr>
              <a:t>：</a:t>
            </a:r>
            <a:r>
              <a:rPr lang="zh-CN" altLang="en-US" sz="2800" b="1" dirty="0" smtClean="0">
                <a:ln w="22225">
                  <a:solidFill>
                    <a:schemeClr val="accent2"/>
                  </a:solidFill>
                  <a:prstDash val="solid"/>
                </a:ln>
                <a:solidFill>
                  <a:schemeClr val="accent2">
                    <a:lumMod val="40000"/>
                    <a:lumOff val="60000"/>
                  </a:schemeClr>
                </a:solidFill>
                <a:latin typeface="楷体" panose="02010609060101010101" pitchFamily="49" charset="-122"/>
                <a:ea typeface="楷体" panose="02010609060101010101" pitchFamily="49" charset="-122"/>
                <a:sym typeface="华文行楷" pitchFamily="2" charset="-122"/>
              </a:rPr>
              <a:t>扎实的研究基础</a:t>
            </a:r>
            <a:endParaRPr lang="zh-CN" altLang="en-US" sz="28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sym typeface="华文行楷" pitchFamily="2" charset="-122"/>
            </a:endParaRPr>
          </a:p>
        </p:txBody>
      </p:sp>
    </p:spTree>
    <p:extLst>
      <p:ext uri="{BB962C8B-B14F-4D97-AF65-F5344CB8AC3E}">
        <p14:creationId xmlns:p14="http://schemas.microsoft.com/office/powerpoint/2010/main" val="2863072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0"/>
            <a:ext cx="9144000" cy="5715000"/>
          </a:xfrm>
          <a:prstGeom prst="rect">
            <a:avLst/>
          </a:prstGeom>
        </p:spPr>
      </p:pic>
      <p:sp>
        <p:nvSpPr>
          <p:cNvPr id="2" name="文本框 1"/>
          <p:cNvSpPr txBox="1"/>
          <p:nvPr/>
        </p:nvSpPr>
        <p:spPr>
          <a:xfrm>
            <a:off x="783590" y="2092960"/>
            <a:ext cx="6995795" cy="523220"/>
          </a:xfrm>
          <a:prstGeom prst="rect">
            <a:avLst/>
          </a:prstGeom>
          <a:noFill/>
        </p:spPr>
        <p:txBody>
          <a:bodyPr wrap="square" rtlCol="0">
            <a:spAutoFit/>
          </a:bodyPr>
          <a:lstStyle/>
          <a:p>
            <a:r>
              <a:rPr lang="en-US" altLang="zh-CN" sz="2800" dirty="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关键</a:t>
            </a:r>
            <a:r>
              <a:rPr lang="zh-CN" altLang="en-US" sz="2800" dirty="0">
                <a:latin typeface="楷体" panose="02010609060101010101" pitchFamily="49" charset="-122"/>
                <a:ea typeface="楷体" panose="02010609060101010101" pitchFamily="49" charset="-122"/>
              </a:rPr>
              <a:t>指标</a:t>
            </a:r>
            <a:r>
              <a:rPr lang="zh-CN" altLang="en-US" sz="2800" dirty="0" smtClean="0">
                <a:latin typeface="楷体" panose="02010609060101010101" pitchFamily="49" charset="-122"/>
                <a:ea typeface="楷体" panose="02010609060101010101" pitchFamily="49" charset="-122"/>
              </a:rPr>
              <a:t>之</a:t>
            </a:r>
            <a:r>
              <a:rPr lang="zh-CN" altLang="en-US" sz="2800" dirty="0">
                <a:latin typeface="楷体" panose="02010609060101010101" pitchFamily="49" charset="-122"/>
                <a:ea typeface="楷体" panose="02010609060101010101" pitchFamily="49" charset="-122"/>
              </a:rPr>
              <a:t>四</a:t>
            </a:r>
            <a:r>
              <a:rPr lang="zh-CN" altLang="en-US" sz="2800" dirty="0" smtClean="0">
                <a:latin typeface="楷体" panose="02010609060101010101" pitchFamily="49" charset="-122"/>
                <a:ea typeface="楷体" panose="02010609060101010101" pitchFamily="49" charset="-122"/>
              </a:rPr>
              <a:t>：</a:t>
            </a:r>
            <a:r>
              <a:rPr lang="zh-CN" altLang="en-US" sz="2800" b="1" dirty="0">
                <a:ln w="22225">
                  <a:solidFill>
                    <a:schemeClr val="accent2"/>
                  </a:solidFill>
                  <a:prstDash val="solid"/>
                </a:ln>
                <a:solidFill>
                  <a:schemeClr val="accent2">
                    <a:lumMod val="40000"/>
                    <a:lumOff val="60000"/>
                  </a:schemeClr>
                </a:solidFill>
                <a:effectLst/>
                <a:latin typeface="楷体" panose="02010609060101010101" pitchFamily="49" charset="-122"/>
                <a:ea typeface="楷体" panose="02010609060101010101" pitchFamily="49" charset="-122"/>
                <a:sym typeface="华文行楷" pitchFamily="2" charset="-122"/>
              </a:rPr>
              <a:t>结构合理的研究团队。</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3" cstate="print"/>
          <a:stretch>
            <a:fillRect/>
          </a:stretch>
        </p:blipFill>
        <p:spPr>
          <a:xfrm>
            <a:off x="0" y="0"/>
            <a:ext cx="9144000" cy="5715000"/>
          </a:xfrm>
          <a:prstGeom prst="rect">
            <a:avLst/>
          </a:prstGeom>
        </p:spPr>
      </p:pic>
      <p:sp>
        <p:nvSpPr>
          <p:cNvPr id="16388" name="矩形 1"/>
          <p:cNvSpPr/>
          <p:nvPr/>
        </p:nvSpPr>
        <p:spPr>
          <a:xfrm>
            <a:off x="613728" y="999808"/>
            <a:ext cx="7508875" cy="3505200"/>
          </a:xfrm>
          <a:prstGeom prst="rect">
            <a:avLst/>
          </a:prstGeom>
          <a:noFill/>
          <a:ln w="9525">
            <a:noFill/>
          </a:ln>
        </p:spPr>
        <p:txBody>
          <a:bodyPr>
            <a:spAutoFit/>
          </a:bodyPr>
          <a:lstStyle/>
          <a:p>
            <a:pPr lvl="0" eaLnBrk="0" hangingPunct="0"/>
            <a:r>
              <a:rPr lang="en-US" altLang="zh-CN" sz="2800" dirty="0">
                <a:solidFill>
                  <a:schemeClr val="tx1"/>
                </a:solidFill>
                <a:latin typeface="楷体" panose="02010609060101010101" pitchFamily="49" charset="-122"/>
                <a:ea typeface="楷体" panose="02010609060101010101" pitchFamily="49" charset="-122"/>
              </a:rPr>
              <a:t>    </a:t>
            </a:r>
            <a:r>
              <a:rPr lang="zh-CN" altLang="zh-CN" sz="2800" dirty="0">
                <a:solidFill>
                  <a:schemeClr val="tx1"/>
                </a:solidFill>
                <a:latin typeface="楷体" panose="02010609060101010101" pitchFamily="49" charset="-122"/>
                <a:ea typeface="楷体" panose="02010609060101010101" pitchFamily="49" charset="-122"/>
              </a:rPr>
              <a:t>要通过研究团队证明通过合作完成课题的可能性。重点项目和一般项目课题组组合要</a:t>
            </a:r>
            <a:r>
              <a:rPr lang="zh-CN" altLang="zh-CN" sz="2800" dirty="0">
                <a:solidFill>
                  <a:srgbClr val="C00000"/>
                </a:solidFill>
                <a:latin typeface="楷体" panose="02010609060101010101" pitchFamily="49" charset="-122"/>
                <a:ea typeface="楷体" panose="02010609060101010101" pitchFamily="49" charset="-122"/>
              </a:rPr>
              <a:t>老、中、青</a:t>
            </a:r>
            <a:r>
              <a:rPr lang="zh-CN" altLang="zh-CN" sz="2800" dirty="0">
                <a:solidFill>
                  <a:schemeClr val="tx1"/>
                </a:solidFill>
                <a:latin typeface="楷体" panose="02010609060101010101" pitchFamily="49" charset="-122"/>
                <a:ea typeface="楷体" panose="02010609060101010101" pitchFamily="49" charset="-122"/>
              </a:rPr>
              <a:t>结合，青年项目每位课题组成员年龄都不得超过</a:t>
            </a:r>
            <a:r>
              <a:rPr lang="en-US" altLang="zh-CN" sz="2800" dirty="0">
                <a:solidFill>
                  <a:schemeClr val="tx1"/>
                </a:solidFill>
                <a:latin typeface="楷体" panose="02010609060101010101" pitchFamily="49" charset="-122"/>
                <a:ea typeface="楷体" panose="02010609060101010101" pitchFamily="49" charset="-122"/>
              </a:rPr>
              <a:t>35</a:t>
            </a:r>
            <a:r>
              <a:rPr lang="zh-CN" altLang="zh-CN" sz="2800" dirty="0">
                <a:solidFill>
                  <a:schemeClr val="tx1"/>
                </a:solidFill>
                <a:latin typeface="楷体" panose="02010609060101010101" pitchFamily="49" charset="-122"/>
                <a:ea typeface="楷体" panose="02010609060101010101" pitchFamily="49" charset="-122"/>
              </a:rPr>
              <a:t>岁。要注意搞</a:t>
            </a:r>
            <a:r>
              <a:rPr lang="zh-CN" altLang="zh-CN" sz="2800" dirty="0">
                <a:solidFill>
                  <a:srgbClr val="C00000"/>
                </a:solidFill>
                <a:latin typeface="楷体" panose="02010609060101010101" pitchFamily="49" charset="-122"/>
                <a:ea typeface="楷体" panose="02010609060101010101" pitchFamily="49" charset="-122"/>
              </a:rPr>
              <a:t>理论和搞实证研究以及实际工作部门的专家相结合</a:t>
            </a:r>
            <a:r>
              <a:rPr lang="zh-CN" altLang="zh-CN" sz="2800" dirty="0">
                <a:solidFill>
                  <a:schemeClr val="tx1"/>
                </a:solidFill>
                <a:latin typeface="楷体" panose="02010609060101010101" pitchFamily="49" charset="-122"/>
                <a:ea typeface="楷体" panose="02010609060101010101" pitchFamily="49" charset="-122"/>
              </a:rPr>
              <a:t>，可以跨部门、院校、系所、专业，进行合作攻关。</a:t>
            </a:r>
            <a:endParaRPr lang="en-US" altLang="zh-CN" sz="2800" dirty="0">
              <a:solidFill>
                <a:schemeClr val="tx1"/>
              </a:solidFill>
              <a:latin typeface="楷体" panose="02010609060101010101" pitchFamily="49" charset="-122"/>
              <a:ea typeface="楷体" panose="02010609060101010101" pitchFamily="49" charset="-122"/>
            </a:endParaRPr>
          </a:p>
          <a:p>
            <a:pPr lvl="0" eaLnBrk="0" hangingPunct="0"/>
            <a:r>
              <a:rPr lang="en-US" altLang="zh-CN" sz="2800" dirty="0">
                <a:solidFill>
                  <a:schemeClr val="tx1"/>
                </a:solidFill>
                <a:latin typeface="楷体" panose="02010609060101010101" pitchFamily="49" charset="-122"/>
                <a:ea typeface="楷体" panose="02010609060101010101" pitchFamily="49" charset="-122"/>
              </a:rPr>
              <a:t>   </a:t>
            </a:r>
          </a:p>
          <a:p>
            <a:pPr lvl="0" eaLnBrk="0" hangingPunct="0"/>
            <a:r>
              <a:rPr lang="en-US" altLang="zh-CN" sz="2800" dirty="0">
                <a:solidFill>
                  <a:schemeClr val="tx1"/>
                </a:solidFill>
                <a:latin typeface="楷体" panose="02010609060101010101" pitchFamily="49" charset="-122"/>
                <a:ea typeface="楷体" panose="02010609060101010101" pitchFamily="49" charset="-122"/>
              </a:rPr>
              <a:t>    </a:t>
            </a:r>
            <a:endParaRPr lang="zh-CN" altLang="zh-CN"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2" cstate="print"/>
          <a:stretch>
            <a:fillRect/>
          </a:stretch>
        </p:blipFill>
        <p:spPr>
          <a:xfrm>
            <a:off x="0" y="-18815"/>
            <a:ext cx="9144000" cy="5786755"/>
          </a:xfrm>
          <a:prstGeom prst="rect">
            <a:avLst/>
          </a:prstGeom>
        </p:spPr>
      </p:pic>
      <p:grpSp>
        <p:nvGrpSpPr>
          <p:cNvPr id="21" name="组合 20"/>
          <p:cNvGrpSpPr/>
          <p:nvPr/>
        </p:nvGrpSpPr>
        <p:grpSpPr>
          <a:xfrm>
            <a:off x="1568450" y="2458720"/>
            <a:ext cx="5799455" cy="561340"/>
            <a:chOff x="3573" y="190"/>
            <a:chExt cx="9133" cy="884"/>
          </a:xfrm>
        </p:grpSpPr>
        <p:sp>
          <p:nvSpPr>
            <p:cNvPr id="22" name="Line 234"/>
            <p:cNvSpPr>
              <a:spLocks noChangeShapeType="1"/>
            </p:cNvSpPr>
            <p:nvPr/>
          </p:nvSpPr>
          <p:spPr bwMode="gray">
            <a:xfrm>
              <a:off x="4087" y="1074"/>
              <a:ext cx="8104" cy="0"/>
            </a:xfrm>
            <a:prstGeom prst="line">
              <a:avLst/>
            </a:prstGeom>
            <a:noFill/>
            <a:ln w="25400">
              <a:solidFill>
                <a:srgbClr val="969696"/>
              </a:solidFill>
              <a:prstDash val="sysDot"/>
              <a:round/>
              <a:tailEnd type="oval" w="med" len="med"/>
            </a:ln>
          </p:spPr>
          <p:txBody>
            <a:bodyPr vert="horz" wrap="none" lIns="91440" tIns="45720" rIns="91440" bIns="45720" numCol="1" anchor="ctr" anchorCtr="0" compatLnSpc="1"/>
            <a:lstStyle/>
            <a:p>
              <a:endParaRPr lang="zh-CN" altLang="en-US"/>
            </a:p>
          </p:txBody>
        </p:sp>
        <p:sp>
          <p:nvSpPr>
            <p:cNvPr id="23" name="Text Box 236"/>
            <p:cNvSpPr txBox="1">
              <a:spLocks noChangeArrowheads="1"/>
            </p:cNvSpPr>
            <p:nvPr/>
          </p:nvSpPr>
          <p:spPr bwMode="gray">
            <a:xfrm>
              <a:off x="4818" y="190"/>
              <a:ext cx="7888" cy="720"/>
            </a:xfrm>
            <a:prstGeom prst="rect">
              <a:avLst/>
            </a:prstGeom>
            <a:noFill/>
            <a:ln w="9525" algn="ctr">
              <a:noFill/>
              <a:miter lim="800000"/>
            </a:ln>
          </p:spPr>
          <p:txBody>
            <a:bodyPr vert="horz" wrap="square" lIns="91440" tIns="45720" rIns="91440" bIns="45720" numCol="1" anchor="t" anchorCtr="0" compatLnSpc="1">
              <a:spAutoFit/>
            </a:bodyPr>
            <a:lstStyle/>
            <a:p>
              <a:pPr lvl="0" fontAlgn="base">
                <a:spcBef>
                  <a:spcPct val="0"/>
                </a:spcBef>
                <a:spcAft>
                  <a:spcPct val="0"/>
                </a:spcAft>
              </a:pPr>
              <a:r>
                <a:rPr lang="en-US" altLang="zh-CN" sz="2400" b="1" dirty="0" smtClean="0">
                  <a:latin typeface="华文中宋" pitchFamily="2" charset="-122"/>
                  <a:ea typeface="华文中宋" pitchFamily="2" charset="-122"/>
                </a:rPr>
                <a:t>2018</a:t>
              </a:r>
              <a:r>
                <a:rPr lang="zh-CN" altLang="en-US" sz="2400" b="1" dirty="0" smtClean="0">
                  <a:latin typeface="华文中宋" pitchFamily="2" charset="-122"/>
                  <a:ea typeface="华文中宋" pitchFamily="2" charset="-122"/>
                </a:rPr>
                <a:t>年国家社科基金项目申报</a:t>
              </a:r>
            </a:p>
          </p:txBody>
        </p:sp>
        <p:grpSp>
          <p:nvGrpSpPr>
            <p:cNvPr id="24" name="组合 14"/>
            <p:cNvGrpSpPr/>
            <p:nvPr/>
          </p:nvGrpSpPr>
          <p:grpSpPr>
            <a:xfrm>
              <a:off x="3573" y="199"/>
              <a:ext cx="879" cy="762"/>
              <a:chOff x="3573" y="199"/>
              <a:chExt cx="879" cy="762"/>
            </a:xfrm>
          </p:grpSpPr>
          <p:sp>
            <p:nvSpPr>
              <p:cNvPr id="25" name="Rectangle 235"/>
              <p:cNvSpPr>
                <a:spLocks noChangeArrowheads="1"/>
              </p:cNvSpPr>
              <p:nvPr/>
            </p:nvSpPr>
            <p:spPr bwMode="gray">
              <a:xfrm rot="3419336">
                <a:off x="3635" y="137"/>
                <a:ext cx="755" cy="879"/>
              </a:xfrm>
              <a:prstGeom prst="rect">
                <a:avLst/>
              </a:prstGeom>
              <a:gradFill rotWithShape="1">
                <a:gsLst>
                  <a:gs pos="0">
                    <a:srgbClr val="FE4444"/>
                  </a:gs>
                  <a:gs pos="100000">
                    <a:srgbClr val="832B2B"/>
                  </a:gs>
                </a:gsLst>
                <a:lin ang="5400000" scaled="0"/>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FF0000"/>
                </a:extrusionClr>
              </a:sp3d>
            </p:spPr>
            <p:txBody>
              <a:bodyPr rot="10800000" vert="eaVert" wrap="none" lIns="91440" tIns="45720" rIns="91440" bIns="45720" numCol="1" anchor="ctr" anchorCtr="0" compatLnSpc="1">
                <a:flatTx/>
              </a:bodyPr>
              <a:lstStyle/>
              <a:p>
                <a:pPr marL="0" marR="0" lvl="0" indent="0" algn="ctr"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6" name="Text Box 237"/>
              <p:cNvSpPr txBox="1">
                <a:spLocks noChangeArrowheads="1"/>
              </p:cNvSpPr>
              <p:nvPr/>
            </p:nvSpPr>
            <p:spPr bwMode="gray">
              <a:xfrm>
                <a:off x="3721" y="234"/>
                <a:ext cx="561" cy="727"/>
              </a:xfrm>
              <a:prstGeom prst="rect">
                <a:avLst/>
              </a:prstGeom>
              <a:noFill/>
              <a:ln w="9525" algn="ctr">
                <a:noFill/>
                <a:miter lim="800000"/>
              </a:ln>
            </p:spPr>
            <p:txBody>
              <a:bodyPr vert="horz" wrap="non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lang="en-US" altLang="zh-CN" sz="2400" b="1" dirty="0">
                    <a:solidFill>
                      <a:srgbClr val="FFFFFF"/>
                    </a:solidFill>
                    <a:latin typeface="Arial" panose="020B0604020202020204" pitchFamily="34" charset="0"/>
                    <a:ea typeface="宋体" panose="02010600030101010101" pitchFamily="2" charset="-122"/>
                    <a:cs typeface="宋体" panose="02010600030101010101" pitchFamily="2" charset="-122"/>
                  </a:rPr>
                  <a:t>3</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222.jpg"/>
          <p:cNvPicPr>
            <a:picLocks noChangeAspect="1"/>
          </p:cNvPicPr>
          <p:nvPr/>
        </p:nvPicPr>
        <p:blipFill>
          <a:blip r:embed="rId2" cstate="print"/>
          <a:stretch>
            <a:fillRect/>
          </a:stretch>
        </p:blipFill>
        <p:spPr>
          <a:xfrm>
            <a:off x="0" y="-22821"/>
            <a:ext cx="9172853" cy="5755925"/>
          </a:xfrm>
          <a:prstGeom prst="rect">
            <a:avLst/>
          </a:prstGeom>
        </p:spPr>
      </p:pic>
      <p:sp>
        <p:nvSpPr>
          <p:cNvPr id="8" name="文本框 7"/>
          <p:cNvSpPr txBox="1"/>
          <p:nvPr/>
        </p:nvSpPr>
        <p:spPr>
          <a:xfrm>
            <a:off x="1691640" y="985520"/>
            <a:ext cx="5616664" cy="457200"/>
          </a:xfrm>
          <a:prstGeom prst="rect">
            <a:avLst/>
          </a:prstGeom>
          <a:noFill/>
          <a:ln w="9525">
            <a:noFill/>
            <a:miter/>
          </a:ln>
        </p:spPr>
        <p:txBody>
          <a:bodyPr wrap="square">
            <a:spAutoFit/>
          </a:bodyPr>
          <a:lstStyle/>
          <a:p>
            <a:pPr marL="0" indent="0" algn="ctr"/>
            <a:r>
              <a:rPr lang="zh-CN" altLang="en-US" sz="2400" b="1" u="none" dirty="0" smtClean="0">
                <a:solidFill>
                  <a:srgbClr val="990000"/>
                </a:solidFill>
                <a:latin typeface="微软雅黑" panose="020B0503020204020204" pitchFamily="34" charset="-122"/>
                <a:ea typeface="微软雅黑" panose="020B0503020204020204" pitchFamily="34" charset="-122"/>
                <a:cs typeface="微软雅黑" panose="020B0503020204020204" pitchFamily="34" charset="-122"/>
              </a:rPr>
              <a:t>通讯</a:t>
            </a:r>
            <a:r>
              <a:rPr lang="zh-CN" altLang="en-US" sz="2400" b="1" u="none" dirty="0">
                <a:solidFill>
                  <a:srgbClr val="990000"/>
                </a:solidFill>
                <a:latin typeface="微软雅黑" panose="020B0503020204020204" pitchFamily="34" charset="-122"/>
                <a:ea typeface="微软雅黑" panose="020B0503020204020204" pitchFamily="34" charset="-122"/>
                <a:cs typeface="微软雅黑" panose="020B0503020204020204" pitchFamily="34" charset="-122"/>
              </a:rPr>
              <a:t>评审意见表</a:t>
            </a:r>
          </a:p>
        </p:txBody>
      </p:sp>
      <p:graphicFrame>
        <p:nvGraphicFramePr>
          <p:cNvPr id="9" name="表格 8"/>
          <p:cNvGraphicFramePr/>
          <p:nvPr/>
        </p:nvGraphicFramePr>
        <p:xfrm>
          <a:off x="611559" y="1633364"/>
          <a:ext cx="8136906" cy="3200400"/>
        </p:xfrm>
        <a:graphic>
          <a:graphicData uri="http://schemas.openxmlformats.org/drawingml/2006/table">
            <a:tbl>
              <a:tblPr firstRow="1" bandRow="1">
                <a:tableStyleId>{5C22544A-7EE6-4342-B048-85BDC9FD1C3A}</a:tableStyleId>
              </a:tblPr>
              <a:tblGrid>
                <a:gridCol w="758132">
                  <a:extLst>
                    <a:ext uri="{9D8B030D-6E8A-4147-A177-3AD203B41FA5}">
                      <a16:colId xmlns:a16="http://schemas.microsoft.com/office/drawing/2014/main" xmlns="" val="20000"/>
                    </a:ext>
                  </a:extLst>
                </a:gridCol>
                <a:gridCol w="659844">
                  <a:extLst>
                    <a:ext uri="{9D8B030D-6E8A-4147-A177-3AD203B41FA5}">
                      <a16:colId xmlns:a16="http://schemas.microsoft.com/office/drawing/2014/main" xmlns="" val="20001"/>
                    </a:ext>
                  </a:extLst>
                </a:gridCol>
                <a:gridCol w="2895922">
                  <a:extLst>
                    <a:ext uri="{9D8B030D-6E8A-4147-A177-3AD203B41FA5}">
                      <a16:colId xmlns:a16="http://schemas.microsoft.com/office/drawing/2014/main" xmlns="" val="20002"/>
                    </a:ext>
                  </a:extLst>
                </a:gridCol>
                <a:gridCol w="477876">
                  <a:extLst>
                    <a:ext uri="{9D8B030D-6E8A-4147-A177-3AD203B41FA5}">
                      <a16:colId xmlns:a16="http://schemas.microsoft.com/office/drawing/2014/main" xmlns="" val="20003"/>
                    </a:ext>
                  </a:extLst>
                </a:gridCol>
                <a:gridCol w="477876">
                  <a:extLst>
                    <a:ext uri="{9D8B030D-6E8A-4147-A177-3AD203B41FA5}">
                      <a16:colId xmlns:a16="http://schemas.microsoft.com/office/drawing/2014/main" xmlns="" val="20004"/>
                    </a:ext>
                  </a:extLst>
                </a:gridCol>
                <a:gridCol w="477876">
                  <a:extLst>
                    <a:ext uri="{9D8B030D-6E8A-4147-A177-3AD203B41FA5}">
                      <a16:colId xmlns:a16="http://schemas.microsoft.com/office/drawing/2014/main" xmlns="" val="20005"/>
                    </a:ext>
                  </a:extLst>
                </a:gridCol>
                <a:gridCol w="477876">
                  <a:extLst>
                    <a:ext uri="{9D8B030D-6E8A-4147-A177-3AD203B41FA5}">
                      <a16:colId xmlns:a16="http://schemas.microsoft.com/office/drawing/2014/main" xmlns="" val="20006"/>
                    </a:ext>
                  </a:extLst>
                </a:gridCol>
                <a:gridCol w="477876">
                  <a:extLst>
                    <a:ext uri="{9D8B030D-6E8A-4147-A177-3AD203B41FA5}">
                      <a16:colId xmlns:a16="http://schemas.microsoft.com/office/drawing/2014/main" xmlns="" val="20007"/>
                    </a:ext>
                  </a:extLst>
                </a:gridCol>
                <a:gridCol w="477876">
                  <a:extLst>
                    <a:ext uri="{9D8B030D-6E8A-4147-A177-3AD203B41FA5}">
                      <a16:colId xmlns:a16="http://schemas.microsoft.com/office/drawing/2014/main" xmlns="" val="20008"/>
                    </a:ext>
                  </a:extLst>
                </a:gridCol>
                <a:gridCol w="477876">
                  <a:extLst>
                    <a:ext uri="{9D8B030D-6E8A-4147-A177-3AD203B41FA5}">
                      <a16:colId xmlns:a16="http://schemas.microsoft.com/office/drawing/2014/main" xmlns="" val="20009"/>
                    </a:ext>
                  </a:extLst>
                </a:gridCol>
                <a:gridCol w="477876">
                  <a:extLst>
                    <a:ext uri="{9D8B030D-6E8A-4147-A177-3AD203B41FA5}">
                      <a16:colId xmlns:a16="http://schemas.microsoft.com/office/drawing/2014/main" xmlns="" val="20010"/>
                    </a:ext>
                  </a:extLst>
                </a:gridCol>
              </a:tblGrid>
              <a:tr h="579120">
                <a:tc>
                  <a:txBody>
                    <a:bodyPr/>
                    <a:lstStyle/>
                    <a:p>
                      <a:pPr algn="ctr">
                        <a:buNone/>
                      </a:pPr>
                      <a:r>
                        <a:rPr lang="zh-CN" sz="1800" dirty="0">
                          <a:latin typeface="微软雅黑" panose="020B0503020204020204" pitchFamily="34" charset="-122"/>
                          <a:ea typeface="微软雅黑" panose="020B0503020204020204" pitchFamily="34" charset="-122"/>
                          <a:cs typeface="微软雅黑" panose="020B0503020204020204" pitchFamily="34" charset="-122"/>
                        </a:rPr>
                        <a:t>评价指标</a:t>
                      </a:r>
                    </a:p>
                  </a:txBody>
                  <a:tcPr anchor="ctr"/>
                </a:tc>
                <a:tc>
                  <a:txBody>
                    <a:bodyPr/>
                    <a:lstStyle/>
                    <a:p>
                      <a:pPr algn="ctr">
                        <a:buNone/>
                      </a:pPr>
                      <a:r>
                        <a:rPr lang="zh-CN" sz="1800">
                          <a:latin typeface="微软雅黑" panose="020B0503020204020204" pitchFamily="34" charset="-122"/>
                          <a:ea typeface="微软雅黑" panose="020B0503020204020204" pitchFamily="34" charset="-122"/>
                          <a:cs typeface="微软雅黑" panose="020B0503020204020204" pitchFamily="34" charset="-122"/>
                        </a:rPr>
                        <a:t>权重</a:t>
                      </a:r>
                    </a:p>
                  </a:txBody>
                  <a:tcPr anchor="ctr"/>
                </a:tc>
                <a:tc>
                  <a:txBody>
                    <a:bodyPr/>
                    <a:lstStyle/>
                    <a:p>
                      <a:pPr algn="ctr">
                        <a:buNone/>
                      </a:pPr>
                      <a:r>
                        <a:rPr lang="zh-CN" sz="1800">
                          <a:latin typeface="微软雅黑" panose="020B0503020204020204" pitchFamily="34" charset="-122"/>
                          <a:ea typeface="微软雅黑" panose="020B0503020204020204" pitchFamily="34" charset="-122"/>
                          <a:cs typeface="微软雅黑" panose="020B0503020204020204" pitchFamily="34" charset="-122"/>
                        </a:rPr>
                        <a:t>指标说明</a:t>
                      </a:r>
                    </a:p>
                  </a:txBody>
                  <a:tcPr anchor="ctr"/>
                </a:tc>
                <a:tc gridSpan="8">
                  <a:txBody>
                    <a:bodyPr/>
                    <a:lstStyle/>
                    <a:p>
                      <a:pPr algn="ctr">
                        <a:buNone/>
                      </a:pPr>
                      <a:r>
                        <a:rPr lang="zh-CN" sz="1800" dirty="0">
                          <a:latin typeface="微软雅黑" panose="020B0503020204020204" pitchFamily="34" charset="-122"/>
                          <a:ea typeface="微软雅黑" panose="020B0503020204020204" pitchFamily="34" charset="-122"/>
                          <a:cs typeface="微软雅黑" panose="020B0503020204020204" pitchFamily="34" charset="-122"/>
                        </a:rPr>
                        <a:t>专家评分</a:t>
                      </a:r>
                    </a:p>
                  </a:txBody>
                  <a:tcPr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742526">
                <a:tc>
                  <a:txBody>
                    <a:bodyPr/>
                    <a:lstStyle/>
                    <a:p>
                      <a:pPr algn="ctr">
                        <a:buNone/>
                      </a:pPr>
                      <a:r>
                        <a:rPr lang="zh-CN" sz="1800">
                          <a:latin typeface="微软雅黑" panose="020B0503020204020204" pitchFamily="34" charset="-122"/>
                          <a:ea typeface="微软雅黑" panose="020B0503020204020204" pitchFamily="34" charset="-122"/>
                          <a:cs typeface="微软雅黑" panose="020B0503020204020204" pitchFamily="34" charset="-122"/>
                        </a:rPr>
                        <a:t>选题</a:t>
                      </a:r>
                    </a:p>
                  </a:txBody>
                  <a:tcPr anchor="ctr"/>
                </a:tc>
                <a:tc>
                  <a:txBody>
                    <a:bodyPr/>
                    <a:lstStyle/>
                    <a:p>
                      <a:pPr algn="ctr">
                        <a:buNone/>
                      </a:pPr>
                      <a:r>
                        <a:rPr lang="en-US" sz="1700" dirty="0">
                          <a:latin typeface="华文中宋"/>
                          <a:ea typeface="华文中宋"/>
                          <a:cs typeface="华文中宋"/>
                        </a:rPr>
                        <a:t>3</a:t>
                      </a:r>
                    </a:p>
                  </a:txBody>
                  <a:tcPr anchor="ctr"/>
                </a:tc>
                <a:tc>
                  <a:txBody>
                    <a:bodyPr/>
                    <a:lstStyle/>
                    <a:p>
                      <a:pPr>
                        <a:buNone/>
                      </a:pPr>
                      <a:r>
                        <a:rPr sz="1700" dirty="0">
                          <a:latin typeface="华文中宋"/>
                          <a:ea typeface="华文中宋"/>
                          <a:cs typeface="华文中宋"/>
                        </a:rPr>
                        <a:t>主要考察选题的学术价值或应用价值，对国内外研究状况的总体把握程度。</a:t>
                      </a:r>
                    </a:p>
                  </a:txBody>
                  <a:tcPr anchor="ctr"/>
                </a:tc>
                <a:tc>
                  <a:txBody>
                    <a:bodyPr/>
                    <a:lstStyle/>
                    <a:p>
                      <a:pPr algn="ctr">
                        <a:buNone/>
                      </a:pPr>
                      <a:r>
                        <a:rPr lang="en-US" sz="1700">
                          <a:latin typeface="华文中宋"/>
                          <a:ea typeface="华文中宋"/>
                          <a:cs typeface="华文中宋"/>
                        </a:rPr>
                        <a:t>10</a:t>
                      </a:r>
                      <a:r>
                        <a:rPr lang="zh-CN" altLang="en-US" sz="1700">
                          <a:latin typeface="华文中宋"/>
                          <a:ea typeface="华文中宋"/>
                          <a:cs typeface="华文中宋"/>
                        </a:rPr>
                        <a:t>分</a:t>
                      </a:r>
                    </a:p>
                  </a:txBody>
                  <a:tcPr anchor="ctr"/>
                </a:tc>
                <a:tc>
                  <a:txBody>
                    <a:bodyPr/>
                    <a:lstStyle/>
                    <a:p>
                      <a:pPr algn="ctr">
                        <a:buNone/>
                      </a:pPr>
                      <a:r>
                        <a:rPr lang="en-US" sz="1700" dirty="0" smtClean="0">
                          <a:latin typeface="华文中宋"/>
                          <a:ea typeface="华文中宋"/>
                          <a:cs typeface="华文中宋"/>
                        </a:rPr>
                        <a:t>9</a:t>
                      </a:r>
                      <a:r>
                        <a:rPr lang="zh-CN" altLang="en-US" sz="1700" dirty="0" smtClean="0">
                          <a:latin typeface="华文中宋"/>
                          <a:ea typeface="华文中宋"/>
                          <a:cs typeface="华文中宋"/>
                        </a:rPr>
                        <a:t>分</a:t>
                      </a:r>
                      <a:endParaRPr lang="zh-CN" altLang="en-US" sz="1700" dirty="0">
                        <a:latin typeface="华文中宋"/>
                        <a:ea typeface="华文中宋"/>
                        <a:cs typeface="华文中宋"/>
                      </a:endParaRPr>
                    </a:p>
                  </a:txBody>
                  <a:tcPr anchor="ctr"/>
                </a:tc>
                <a:tc>
                  <a:txBody>
                    <a:bodyPr/>
                    <a:lstStyle/>
                    <a:p>
                      <a:pPr algn="ctr">
                        <a:buNone/>
                      </a:pPr>
                      <a:r>
                        <a:rPr lang="en-US" sz="1700" dirty="0" smtClean="0">
                          <a:latin typeface="华文中宋"/>
                          <a:ea typeface="华文中宋"/>
                          <a:cs typeface="华文中宋"/>
                        </a:rPr>
                        <a:t>8</a:t>
                      </a:r>
                      <a:r>
                        <a:rPr lang="zh-CN" altLang="en-US" sz="1700" dirty="0" smtClean="0">
                          <a:latin typeface="华文中宋"/>
                          <a:ea typeface="华文中宋"/>
                          <a:cs typeface="华文中宋"/>
                        </a:rPr>
                        <a:t>分</a:t>
                      </a:r>
                      <a:endParaRPr lang="zh-CN" altLang="en-US" sz="1700" dirty="0">
                        <a:latin typeface="华文中宋"/>
                        <a:ea typeface="华文中宋"/>
                        <a:cs typeface="华文中宋"/>
                      </a:endParaRPr>
                    </a:p>
                  </a:txBody>
                  <a:tcPr anchor="ctr"/>
                </a:tc>
                <a:tc>
                  <a:txBody>
                    <a:bodyPr/>
                    <a:lstStyle/>
                    <a:p>
                      <a:pPr algn="ctr">
                        <a:buNone/>
                      </a:pPr>
                      <a:r>
                        <a:rPr lang="en-US" sz="1700" dirty="0" smtClean="0">
                          <a:latin typeface="华文中宋"/>
                          <a:ea typeface="华文中宋"/>
                          <a:cs typeface="华文中宋"/>
                        </a:rPr>
                        <a:t>7</a:t>
                      </a:r>
                      <a:r>
                        <a:rPr lang="zh-CN" altLang="en-US" sz="1700" dirty="0" smtClean="0">
                          <a:latin typeface="华文中宋"/>
                          <a:ea typeface="华文中宋"/>
                          <a:cs typeface="华文中宋"/>
                        </a:rPr>
                        <a:t>分</a:t>
                      </a:r>
                      <a:endParaRPr lang="zh-CN" altLang="en-US" sz="1700" dirty="0">
                        <a:latin typeface="华文中宋"/>
                        <a:ea typeface="华文中宋"/>
                        <a:cs typeface="华文中宋"/>
                      </a:endParaRPr>
                    </a:p>
                  </a:txBody>
                  <a:tcPr anchor="ctr"/>
                </a:tc>
                <a:tc>
                  <a:txBody>
                    <a:bodyPr/>
                    <a:lstStyle/>
                    <a:p>
                      <a:pPr algn="ctr">
                        <a:buNone/>
                      </a:pPr>
                      <a:r>
                        <a:rPr lang="en-US" sz="1700" dirty="0" smtClean="0">
                          <a:latin typeface="华文中宋"/>
                          <a:ea typeface="华文中宋"/>
                          <a:cs typeface="华文中宋"/>
                        </a:rPr>
                        <a:t>6</a:t>
                      </a:r>
                      <a:r>
                        <a:rPr lang="zh-CN" altLang="en-US" sz="1700" dirty="0" smtClean="0">
                          <a:latin typeface="华文中宋"/>
                          <a:ea typeface="华文中宋"/>
                          <a:cs typeface="华文中宋"/>
                        </a:rPr>
                        <a:t>分</a:t>
                      </a:r>
                      <a:endParaRPr lang="zh-CN" altLang="en-US" sz="1700" dirty="0">
                        <a:latin typeface="华文中宋"/>
                        <a:ea typeface="华文中宋"/>
                        <a:cs typeface="华文中宋"/>
                      </a:endParaRPr>
                    </a:p>
                  </a:txBody>
                  <a:tcPr anchor="ctr"/>
                </a:tc>
                <a:tc>
                  <a:txBody>
                    <a:bodyPr/>
                    <a:lstStyle/>
                    <a:p>
                      <a:pPr algn="ctr">
                        <a:buNone/>
                      </a:pPr>
                      <a:r>
                        <a:rPr lang="en-US" sz="1700" dirty="0" smtClean="0">
                          <a:latin typeface="华文中宋"/>
                          <a:ea typeface="华文中宋"/>
                          <a:cs typeface="华文中宋"/>
                        </a:rPr>
                        <a:t>5</a:t>
                      </a:r>
                      <a:r>
                        <a:rPr lang="zh-CN" altLang="en-US" sz="1700" dirty="0" smtClean="0">
                          <a:latin typeface="华文中宋"/>
                          <a:ea typeface="华文中宋"/>
                          <a:cs typeface="华文中宋"/>
                        </a:rPr>
                        <a:t>分</a:t>
                      </a:r>
                      <a:endParaRPr lang="zh-CN" altLang="en-US" sz="1700" dirty="0">
                        <a:latin typeface="华文中宋"/>
                        <a:ea typeface="华文中宋"/>
                        <a:cs typeface="华文中宋"/>
                      </a:endParaRPr>
                    </a:p>
                  </a:txBody>
                  <a:tcPr anchor="ctr"/>
                </a:tc>
                <a:tc>
                  <a:txBody>
                    <a:bodyPr/>
                    <a:lstStyle/>
                    <a:p>
                      <a:pPr algn="ctr">
                        <a:buNone/>
                      </a:pPr>
                      <a:r>
                        <a:rPr lang="en-US" sz="1700" dirty="0">
                          <a:latin typeface="华文中宋"/>
                          <a:ea typeface="华文中宋"/>
                          <a:cs typeface="华文中宋"/>
                        </a:rPr>
                        <a:t>4</a:t>
                      </a:r>
                      <a:r>
                        <a:rPr lang="zh-CN" altLang="en-US" sz="1700" dirty="0">
                          <a:latin typeface="华文中宋"/>
                          <a:ea typeface="华文中宋"/>
                          <a:cs typeface="华文中宋"/>
                        </a:rPr>
                        <a:t>分</a:t>
                      </a:r>
                    </a:p>
                  </a:txBody>
                  <a:tcPr anchor="ctr"/>
                </a:tc>
                <a:tc>
                  <a:txBody>
                    <a:bodyPr/>
                    <a:lstStyle/>
                    <a:p>
                      <a:pPr algn="ctr">
                        <a:buNone/>
                      </a:pPr>
                      <a:r>
                        <a:rPr lang="en-US" sz="1700" dirty="0">
                          <a:latin typeface="华文中宋"/>
                          <a:ea typeface="华文中宋"/>
                          <a:cs typeface="华文中宋"/>
                        </a:rPr>
                        <a:t>3</a:t>
                      </a:r>
                      <a:r>
                        <a:rPr lang="zh-CN" altLang="en-US" sz="1700" dirty="0">
                          <a:latin typeface="华文中宋"/>
                          <a:ea typeface="华文中宋"/>
                          <a:cs typeface="华文中宋"/>
                        </a:rPr>
                        <a:t>分</a:t>
                      </a:r>
                    </a:p>
                  </a:txBody>
                  <a:tcPr anchor="ctr"/>
                </a:tc>
                <a:extLst>
                  <a:ext uri="{0D108BD9-81ED-4DB2-BD59-A6C34878D82A}">
                    <a16:rowId xmlns:a16="http://schemas.microsoft.com/office/drawing/2014/main" xmlns="" val="10001"/>
                  </a:ext>
                </a:extLst>
              </a:tr>
              <a:tr h="822960">
                <a:tc>
                  <a:txBody>
                    <a:bodyPr/>
                    <a:lstStyle/>
                    <a:p>
                      <a:pPr algn="ctr">
                        <a:buNone/>
                      </a:pPr>
                      <a:r>
                        <a:rPr lang="zh-CN" sz="1800">
                          <a:latin typeface="微软雅黑" panose="020B0503020204020204" pitchFamily="34" charset="-122"/>
                          <a:ea typeface="微软雅黑" panose="020B0503020204020204" pitchFamily="34" charset="-122"/>
                          <a:cs typeface="微软雅黑" panose="020B0503020204020204" pitchFamily="34" charset="-122"/>
                        </a:rPr>
                        <a:t>论证</a:t>
                      </a:r>
                    </a:p>
                  </a:txBody>
                  <a:tcPr anchor="ctr"/>
                </a:tc>
                <a:tc>
                  <a:txBody>
                    <a:bodyPr/>
                    <a:lstStyle/>
                    <a:p>
                      <a:pPr algn="ctr">
                        <a:buNone/>
                      </a:pPr>
                      <a:r>
                        <a:rPr lang="en-US" sz="1700">
                          <a:latin typeface="华文中宋"/>
                          <a:ea typeface="华文中宋"/>
                          <a:cs typeface="华文中宋"/>
                        </a:rPr>
                        <a:t>5</a:t>
                      </a:r>
                    </a:p>
                  </a:txBody>
                  <a:tcPr anchor="ctr"/>
                </a:tc>
                <a:tc>
                  <a:txBody>
                    <a:bodyPr/>
                    <a:lstStyle/>
                    <a:p>
                      <a:pPr>
                        <a:buNone/>
                      </a:pPr>
                      <a:r>
                        <a:rPr sz="1700" dirty="0">
                          <a:latin typeface="华文中宋"/>
                          <a:ea typeface="华文中宋"/>
                          <a:cs typeface="华文中宋"/>
                        </a:rPr>
                        <a:t>主要考察研究内容、基本观点、研究思路、研究方法、创新之处。</a:t>
                      </a:r>
                    </a:p>
                  </a:txBody>
                  <a:tcPr anchor="ctr"/>
                </a:tc>
                <a:tc>
                  <a:txBody>
                    <a:bodyPr/>
                    <a:lstStyle/>
                    <a:p>
                      <a:pPr algn="ctr">
                        <a:buNone/>
                      </a:pPr>
                      <a:r>
                        <a:rPr lang="en-US" sz="1700">
                          <a:latin typeface="华文中宋"/>
                          <a:ea typeface="华文中宋"/>
                          <a:cs typeface="华文中宋"/>
                        </a:rPr>
                        <a:t>10分</a:t>
                      </a:r>
                    </a:p>
                  </a:txBody>
                  <a:tcPr anchor="ctr"/>
                </a:tc>
                <a:tc>
                  <a:txBody>
                    <a:bodyPr/>
                    <a:lstStyle/>
                    <a:p>
                      <a:pPr algn="ctr">
                        <a:buNone/>
                      </a:pPr>
                      <a:r>
                        <a:rPr lang="en-US" sz="1700">
                          <a:latin typeface="华文中宋"/>
                          <a:ea typeface="华文中宋"/>
                          <a:cs typeface="华文中宋"/>
                          <a:sym typeface="+mn-ea"/>
                        </a:rPr>
                        <a:t>9分</a:t>
                      </a:r>
                      <a:endParaRPr lang="en-US" sz="1700">
                        <a:latin typeface="华文中宋"/>
                        <a:ea typeface="华文中宋"/>
                        <a:cs typeface="华文中宋"/>
                      </a:endParaRPr>
                    </a:p>
                  </a:txBody>
                  <a:tcPr anchor="ctr"/>
                </a:tc>
                <a:tc>
                  <a:txBody>
                    <a:bodyPr/>
                    <a:lstStyle/>
                    <a:p>
                      <a:pPr algn="ctr">
                        <a:buNone/>
                      </a:pPr>
                      <a:r>
                        <a:rPr lang="en-US" sz="1700">
                          <a:latin typeface="华文中宋"/>
                          <a:ea typeface="华文中宋"/>
                          <a:cs typeface="华文中宋"/>
                          <a:sym typeface="+mn-ea"/>
                        </a:rPr>
                        <a:t>8分</a:t>
                      </a:r>
                      <a:endParaRPr lang="en-US" sz="1700">
                        <a:latin typeface="华文中宋"/>
                        <a:ea typeface="华文中宋"/>
                        <a:cs typeface="华文中宋"/>
                      </a:endParaRPr>
                    </a:p>
                  </a:txBody>
                  <a:tcPr anchor="ctr"/>
                </a:tc>
                <a:tc>
                  <a:txBody>
                    <a:bodyPr/>
                    <a:lstStyle/>
                    <a:p>
                      <a:pPr algn="ctr">
                        <a:buNone/>
                      </a:pPr>
                      <a:r>
                        <a:rPr lang="en-US" sz="1700">
                          <a:latin typeface="华文中宋"/>
                          <a:ea typeface="华文中宋"/>
                          <a:cs typeface="华文中宋"/>
                        </a:rPr>
                        <a:t>7</a:t>
                      </a:r>
                      <a:r>
                        <a:rPr lang="zh-CN" altLang="en-US" sz="1700">
                          <a:latin typeface="华文中宋"/>
                          <a:ea typeface="华文中宋"/>
                          <a:cs typeface="华文中宋"/>
                        </a:rPr>
                        <a:t>分</a:t>
                      </a:r>
                    </a:p>
                  </a:txBody>
                  <a:tcPr anchor="ctr"/>
                </a:tc>
                <a:tc>
                  <a:txBody>
                    <a:bodyPr/>
                    <a:lstStyle/>
                    <a:p>
                      <a:pPr algn="ctr">
                        <a:buNone/>
                      </a:pPr>
                      <a:r>
                        <a:rPr lang="en-US" sz="1700">
                          <a:latin typeface="华文中宋"/>
                          <a:ea typeface="华文中宋"/>
                          <a:cs typeface="华文中宋"/>
                        </a:rPr>
                        <a:t>6</a:t>
                      </a:r>
                      <a:r>
                        <a:rPr lang="zh-CN" altLang="en-US" sz="1700">
                          <a:latin typeface="华文中宋"/>
                          <a:ea typeface="华文中宋"/>
                          <a:cs typeface="华文中宋"/>
                        </a:rPr>
                        <a:t>分</a:t>
                      </a:r>
                    </a:p>
                  </a:txBody>
                  <a:tcPr anchor="ctr"/>
                </a:tc>
                <a:tc>
                  <a:txBody>
                    <a:bodyPr/>
                    <a:lstStyle/>
                    <a:p>
                      <a:pPr algn="ctr">
                        <a:buNone/>
                      </a:pPr>
                      <a:r>
                        <a:rPr lang="en-US" sz="1700" dirty="0">
                          <a:latin typeface="华文中宋"/>
                          <a:ea typeface="华文中宋"/>
                          <a:cs typeface="华文中宋"/>
                        </a:rPr>
                        <a:t>5</a:t>
                      </a:r>
                      <a:r>
                        <a:rPr lang="zh-CN" altLang="en-US" sz="1700" dirty="0">
                          <a:latin typeface="华文中宋"/>
                          <a:ea typeface="华文中宋"/>
                          <a:cs typeface="华文中宋"/>
                        </a:rPr>
                        <a:t>分</a:t>
                      </a:r>
                    </a:p>
                  </a:txBody>
                  <a:tcPr anchor="ctr"/>
                </a:tc>
                <a:tc>
                  <a:txBody>
                    <a:bodyPr/>
                    <a:lstStyle/>
                    <a:p>
                      <a:pPr algn="ctr">
                        <a:buNone/>
                      </a:pPr>
                      <a:r>
                        <a:rPr lang="en-US" sz="1700">
                          <a:latin typeface="华文中宋"/>
                          <a:ea typeface="华文中宋"/>
                          <a:cs typeface="华文中宋"/>
                        </a:rPr>
                        <a:t>4</a:t>
                      </a:r>
                      <a:r>
                        <a:rPr lang="zh-CN" altLang="en-US" sz="1700">
                          <a:latin typeface="华文中宋"/>
                          <a:ea typeface="华文中宋"/>
                          <a:cs typeface="华文中宋"/>
                        </a:rPr>
                        <a:t>分</a:t>
                      </a:r>
                    </a:p>
                  </a:txBody>
                  <a:tcPr anchor="ctr"/>
                </a:tc>
                <a:tc>
                  <a:txBody>
                    <a:bodyPr/>
                    <a:lstStyle/>
                    <a:p>
                      <a:pPr algn="ctr">
                        <a:buNone/>
                      </a:pPr>
                      <a:r>
                        <a:rPr lang="en-US" sz="1700">
                          <a:latin typeface="华文中宋"/>
                          <a:ea typeface="华文中宋"/>
                          <a:cs typeface="华文中宋"/>
                        </a:rPr>
                        <a:t>3</a:t>
                      </a:r>
                      <a:r>
                        <a:rPr lang="zh-CN" altLang="en-US" sz="1700">
                          <a:latin typeface="华文中宋"/>
                          <a:ea typeface="华文中宋"/>
                          <a:cs typeface="华文中宋"/>
                        </a:rPr>
                        <a:t>分</a:t>
                      </a:r>
                    </a:p>
                  </a:txBody>
                  <a:tcPr anchor="ctr"/>
                </a:tc>
                <a:extLst>
                  <a:ext uri="{0D108BD9-81ED-4DB2-BD59-A6C34878D82A}">
                    <a16:rowId xmlns:a16="http://schemas.microsoft.com/office/drawing/2014/main" xmlns="" val="10002"/>
                  </a:ext>
                </a:extLst>
              </a:tr>
              <a:tr h="822960">
                <a:tc>
                  <a:txBody>
                    <a:bodyPr/>
                    <a:lstStyle/>
                    <a:p>
                      <a:pPr algn="ctr">
                        <a:buNone/>
                      </a:pPr>
                      <a:r>
                        <a:rPr lang="zh-CN" sz="1800">
                          <a:latin typeface="微软雅黑" panose="020B0503020204020204" pitchFamily="34" charset="-122"/>
                          <a:ea typeface="微软雅黑" panose="020B0503020204020204" pitchFamily="34" charset="-122"/>
                          <a:cs typeface="微软雅黑" panose="020B0503020204020204" pitchFamily="34" charset="-122"/>
                        </a:rPr>
                        <a:t>研究基础</a:t>
                      </a:r>
                    </a:p>
                  </a:txBody>
                  <a:tcPr anchor="ctr"/>
                </a:tc>
                <a:tc>
                  <a:txBody>
                    <a:bodyPr/>
                    <a:lstStyle/>
                    <a:p>
                      <a:pPr algn="ctr">
                        <a:buNone/>
                      </a:pPr>
                      <a:r>
                        <a:rPr lang="en-US" sz="1700">
                          <a:latin typeface="华文中宋"/>
                          <a:ea typeface="华文中宋"/>
                          <a:cs typeface="华文中宋"/>
                        </a:rPr>
                        <a:t>2</a:t>
                      </a:r>
                    </a:p>
                  </a:txBody>
                  <a:tcPr anchor="ctr"/>
                </a:tc>
                <a:tc>
                  <a:txBody>
                    <a:bodyPr/>
                    <a:lstStyle/>
                    <a:p>
                      <a:pPr>
                        <a:buNone/>
                      </a:pPr>
                      <a:r>
                        <a:rPr sz="1700" dirty="0">
                          <a:latin typeface="华文中宋"/>
                          <a:ea typeface="华文中宋"/>
                          <a:cs typeface="华文中宋"/>
                        </a:rPr>
                        <a:t>主要考察课题负责人的研究积累和成果。</a:t>
                      </a:r>
                    </a:p>
                  </a:txBody>
                  <a:tcPr anchor="ctr"/>
                </a:tc>
                <a:tc>
                  <a:txBody>
                    <a:bodyPr/>
                    <a:lstStyle/>
                    <a:p>
                      <a:pPr algn="ctr">
                        <a:buNone/>
                      </a:pPr>
                      <a:r>
                        <a:rPr lang="en-US" sz="1700">
                          <a:latin typeface="华文中宋"/>
                          <a:ea typeface="华文中宋"/>
                          <a:cs typeface="华文中宋"/>
                          <a:sym typeface="+mn-ea"/>
                        </a:rPr>
                        <a:t>10分</a:t>
                      </a:r>
                      <a:endParaRPr lang="en-US" sz="1700">
                        <a:latin typeface="华文中宋"/>
                        <a:ea typeface="华文中宋"/>
                        <a:cs typeface="华文中宋"/>
                      </a:endParaRPr>
                    </a:p>
                  </a:txBody>
                  <a:tcPr anchor="ctr"/>
                </a:tc>
                <a:tc>
                  <a:txBody>
                    <a:bodyPr/>
                    <a:lstStyle/>
                    <a:p>
                      <a:pPr algn="ctr">
                        <a:buNone/>
                      </a:pPr>
                      <a:r>
                        <a:rPr lang="en-US" sz="1700">
                          <a:latin typeface="华文中宋"/>
                          <a:ea typeface="华文中宋"/>
                          <a:cs typeface="华文中宋"/>
                          <a:sym typeface="+mn-ea"/>
                        </a:rPr>
                        <a:t>9分</a:t>
                      </a:r>
                      <a:endParaRPr lang="en-US" sz="1700">
                        <a:latin typeface="华文中宋"/>
                        <a:ea typeface="华文中宋"/>
                        <a:cs typeface="华文中宋"/>
                      </a:endParaRPr>
                    </a:p>
                  </a:txBody>
                  <a:tcPr anchor="ctr"/>
                </a:tc>
                <a:tc>
                  <a:txBody>
                    <a:bodyPr/>
                    <a:lstStyle/>
                    <a:p>
                      <a:pPr algn="ctr">
                        <a:buNone/>
                      </a:pPr>
                      <a:r>
                        <a:rPr lang="en-US" sz="1700" dirty="0">
                          <a:latin typeface="华文中宋"/>
                          <a:ea typeface="华文中宋"/>
                          <a:cs typeface="华文中宋"/>
                          <a:sym typeface="+mn-ea"/>
                        </a:rPr>
                        <a:t>8分</a:t>
                      </a:r>
                      <a:endParaRPr lang="en-US" sz="1700" dirty="0">
                        <a:latin typeface="华文中宋"/>
                        <a:ea typeface="华文中宋"/>
                        <a:cs typeface="华文中宋"/>
                      </a:endParaRPr>
                    </a:p>
                  </a:txBody>
                  <a:tcPr anchor="ctr"/>
                </a:tc>
                <a:tc>
                  <a:txBody>
                    <a:bodyPr/>
                    <a:lstStyle/>
                    <a:p>
                      <a:pPr algn="ctr">
                        <a:buNone/>
                      </a:pPr>
                      <a:r>
                        <a:rPr lang="en-US" sz="1700" dirty="0">
                          <a:latin typeface="华文中宋"/>
                          <a:ea typeface="华文中宋"/>
                          <a:cs typeface="华文中宋"/>
                        </a:rPr>
                        <a:t>7</a:t>
                      </a:r>
                      <a:r>
                        <a:rPr lang="zh-CN" altLang="en-US" sz="1700" dirty="0">
                          <a:latin typeface="华文中宋"/>
                          <a:ea typeface="华文中宋"/>
                          <a:cs typeface="华文中宋"/>
                        </a:rPr>
                        <a:t>分</a:t>
                      </a:r>
                    </a:p>
                  </a:txBody>
                  <a:tcPr anchor="ctr"/>
                </a:tc>
                <a:tc>
                  <a:txBody>
                    <a:bodyPr/>
                    <a:lstStyle/>
                    <a:p>
                      <a:pPr algn="ctr">
                        <a:buNone/>
                      </a:pPr>
                      <a:r>
                        <a:rPr lang="en-US" sz="1700" dirty="0">
                          <a:latin typeface="华文中宋"/>
                          <a:ea typeface="华文中宋"/>
                          <a:cs typeface="华文中宋"/>
                        </a:rPr>
                        <a:t>6</a:t>
                      </a:r>
                      <a:r>
                        <a:rPr lang="zh-CN" altLang="en-US" sz="1700" dirty="0">
                          <a:latin typeface="华文中宋"/>
                          <a:ea typeface="华文中宋"/>
                          <a:cs typeface="华文中宋"/>
                        </a:rPr>
                        <a:t>分</a:t>
                      </a:r>
                    </a:p>
                  </a:txBody>
                  <a:tcPr anchor="ctr"/>
                </a:tc>
                <a:tc>
                  <a:txBody>
                    <a:bodyPr/>
                    <a:lstStyle/>
                    <a:p>
                      <a:pPr algn="ctr">
                        <a:buNone/>
                      </a:pPr>
                      <a:r>
                        <a:rPr lang="en-US" sz="1700" dirty="0">
                          <a:latin typeface="华文中宋"/>
                          <a:ea typeface="华文中宋"/>
                          <a:cs typeface="华文中宋"/>
                        </a:rPr>
                        <a:t>5</a:t>
                      </a:r>
                      <a:r>
                        <a:rPr lang="zh-CN" altLang="en-US" sz="1700" dirty="0">
                          <a:latin typeface="华文中宋"/>
                          <a:ea typeface="华文中宋"/>
                          <a:cs typeface="华文中宋"/>
                        </a:rPr>
                        <a:t>分</a:t>
                      </a:r>
                    </a:p>
                  </a:txBody>
                  <a:tcPr anchor="ctr"/>
                </a:tc>
                <a:tc>
                  <a:txBody>
                    <a:bodyPr/>
                    <a:lstStyle/>
                    <a:p>
                      <a:pPr algn="ctr">
                        <a:buNone/>
                      </a:pPr>
                      <a:r>
                        <a:rPr lang="en-US" sz="1700" dirty="0">
                          <a:latin typeface="华文中宋"/>
                          <a:ea typeface="华文中宋"/>
                          <a:cs typeface="华文中宋"/>
                        </a:rPr>
                        <a:t>4</a:t>
                      </a:r>
                      <a:r>
                        <a:rPr lang="zh-CN" altLang="en-US" sz="1700" dirty="0">
                          <a:latin typeface="华文中宋"/>
                          <a:ea typeface="华文中宋"/>
                          <a:cs typeface="华文中宋"/>
                        </a:rPr>
                        <a:t>分</a:t>
                      </a:r>
                    </a:p>
                  </a:txBody>
                  <a:tcPr anchor="ctr"/>
                </a:tc>
                <a:tc>
                  <a:txBody>
                    <a:bodyPr/>
                    <a:lstStyle/>
                    <a:p>
                      <a:pPr algn="ctr">
                        <a:buNone/>
                      </a:pPr>
                      <a:r>
                        <a:rPr lang="en-US" sz="1700" dirty="0">
                          <a:latin typeface="华文中宋"/>
                          <a:ea typeface="华文中宋"/>
                          <a:cs typeface="华文中宋"/>
                        </a:rPr>
                        <a:t>3</a:t>
                      </a:r>
                      <a:r>
                        <a:rPr lang="zh-CN" altLang="en-US" sz="1700" dirty="0">
                          <a:latin typeface="华文中宋"/>
                          <a:ea typeface="华文中宋"/>
                          <a:cs typeface="华文中宋"/>
                        </a:rPr>
                        <a:t>分</a:t>
                      </a:r>
                    </a:p>
                  </a:txBody>
                  <a:tcPr anchor="ct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1.jpg"/>
          <p:cNvPicPr>
            <a:picLocks noChangeAspect="1"/>
          </p:cNvPicPr>
          <p:nvPr/>
        </p:nvPicPr>
        <p:blipFill>
          <a:blip r:embed="rId2" cstate="print"/>
          <a:stretch>
            <a:fillRect/>
          </a:stretch>
        </p:blipFill>
        <p:spPr>
          <a:xfrm>
            <a:off x="0" y="0"/>
            <a:ext cx="9144000" cy="5786755"/>
          </a:xfrm>
          <a:prstGeom prst="rect">
            <a:avLst/>
          </a:prstGeom>
        </p:spPr>
      </p:pic>
      <p:grpSp>
        <p:nvGrpSpPr>
          <p:cNvPr id="5" name="Group 233"/>
          <p:cNvGrpSpPr/>
          <p:nvPr/>
        </p:nvGrpSpPr>
        <p:grpSpPr bwMode="auto">
          <a:xfrm>
            <a:off x="1680756" y="2111137"/>
            <a:ext cx="5472608" cy="555625"/>
            <a:chOff x="1248" y="2030"/>
            <a:chExt cx="3216" cy="350"/>
          </a:xfrm>
        </p:grpSpPr>
        <p:sp>
          <p:nvSpPr>
            <p:cNvPr id="6" name="Line 234"/>
            <p:cNvSpPr>
              <a:spLocks noChangeShapeType="1"/>
            </p:cNvSpPr>
            <p:nvPr/>
          </p:nvSpPr>
          <p:spPr bwMode="gray">
            <a:xfrm>
              <a:off x="1440" y="2380"/>
              <a:ext cx="3024" cy="0"/>
            </a:xfrm>
            <a:prstGeom prst="line">
              <a:avLst/>
            </a:prstGeom>
            <a:noFill/>
            <a:ln w="25400">
              <a:solidFill>
                <a:srgbClr val="969696"/>
              </a:solidFill>
              <a:prstDash val="sysDot"/>
              <a:round/>
              <a:tailEnd type="oval" w="med" len="med"/>
            </a:ln>
          </p:spPr>
          <p:txBody>
            <a:bodyPr vert="horz" wrap="none" lIns="91440" tIns="45720" rIns="91440" bIns="45720" numCol="1" anchor="ctr" anchorCtr="0" compatLnSpc="1"/>
            <a:lstStyle/>
            <a:p>
              <a:endParaRPr lang="zh-CN" altLang="en-US"/>
            </a:p>
          </p:txBody>
        </p:sp>
        <p:sp>
          <p:nvSpPr>
            <p:cNvPr id="7" name="Rectangle 235"/>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rot="10800000" vert="eaVert" wrap="none" lIns="91440" tIns="45720" rIns="91440" bIns="45720" numCol="1" anchor="ctr" anchorCtr="0" compatLnSpc="1">
              <a:flatTx/>
            </a:bodyPr>
            <a:lstStyle/>
            <a:p>
              <a:pPr marL="0" marR="0" lvl="0" indent="0" algn="ctr" defTabSz="914400" rtl="0" eaLnBrk="1" fontAlgn="base" latinLnBrk="0" hangingPunct="1">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8" name="Text Box 236"/>
            <p:cNvSpPr txBox="1">
              <a:spLocks noChangeArrowheads="1"/>
            </p:cNvSpPr>
            <p:nvPr/>
          </p:nvSpPr>
          <p:spPr bwMode="gray">
            <a:xfrm>
              <a:off x="1713" y="2076"/>
              <a:ext cx="2471" cy="288"/>
            </a:xfrm>
            <a:prstGeom prst="rect">
              <a:avLst/>
            </a:prstGeom>
            <a:noFill/>
            <a:ln w="9525" algn="ctr">
              <a:noFill/>
              <a:miter lim="800000"/>
            </a:ln>
          </p:spPr>
          <p:txBody>
            <a:bodyPr vert="horz" wrap="square" lIns="91440" tIns="45720" rIns="91440" bIns="45720" numCol="1" anchor="t" anchorCtr="0" compatLnSpc="1">
              <a:spAutoFit/>
            </a:bodyPr>
            <a:lstStyle/>
            <a:p>
              <a:pPr lvl="0" fontAlgn="base">
                <a:spcBef>
                  <a:spcPct val="0"/>
                </a:spcBef>
                <a:spcAft>
                  <a:spcPct val="0"/>
                </a:spcAft>
              </a:pPr>
              <a:r>
                <a:rPr lang="zh-CN" altLang="en-US" sz="2400" b="1" dirty="0" smtClean="0">
                  <a:latin typeface="华文中宋" pitchFamily="2" charset="-122"/>
                  <a:ea typeface="华文中宋" pitchFamily="2" charset="-122"/>
                </a:rPr>
                <a:t>国家社科基金项目概况</a:t>
              </a:r>
              <a:endParaRPr kumimoji="0" lang="zh-CN" altLang="en-US" sz="2400" b="1" i="0" u="none" strike="noStrike" cap="none" normalizeH="0" baseline="0" dirty="0" smtClean="0">
                <a:ln>
                  <a:noFill/>
                </a:ln>
                <a:effectLst/>
                <a:latin typeface="华文中宋" pitchFamily="2" charset="-122"/>
                <a:ea typeface="华文中宋" pitchFamily="2" charset="-122"/>
                <a:cs typeface="宋体" panose="02010600030101010101" pitchFamily="2" charset="-122"/>
              </a:endParaRPr>
            </a:p>
          </p:txBody>
        </p:sp>
        <p:sp>
          <p:nvSpPr>
            <p:cNvPr id="9" name="Text Box 237"/>
            <p:cNvSpPr txBox="1">
              <a:spLocks noChangeArrowheads="1"/>
            </p:cNvSpPr>
            <p:nvPr/>
          </p:nvSpPr>
          <p:spPr bwMode="gray">
            <a:xfrm>
              <a:off x="1296" y="2044"/>
              <a:ext cx="223" cy="288"/>
            </a:xfrm>
            <a:prstGeom prst="rect">
              <a:avLst/>
            </a:prstGeom>
            <a:noFill/>
            <a:ln w="9525" algn="ctr">
              <a:noFill/>
              <a:miter lim="800000"/>
            </a:ln>
          </p:spPr>
          <p:txBody>
            <a:bodyPr vert="horz" wrap="none" lIns="91440" tIns="45720" rIns="91440" bIns="45720" numCol="1" anchor="t" anchorCtr="0" compatLnSpc="1">
              <a:spAutoFit/>
            </a:bodyPr>
            <a:lstStyle/>
            <a:p>
              <a:pPr marL="0" marR="0" lvl="0" indent="0" algn="ctr" defTabSz="914400" rtl="0" eaLnBrk="1" fontAlgn="base" latinLnBrk="0" hangingPunct="1">
                <a:spcBef>
                  <a:spcPct val="0"/>
                </a:spcBef>
                <a:spcAft>
                  <a:spcPct val="0"/>
                </a:spcAft>
                <a:buClrTx/>
                <a:buSzTx/>
                <a:buFontTx/>
                <a:buNone/>
              </a:pPr>
              <a:r>
                <a:rPr kumimoji="0" lang="en-US" altLang="zh-CN" sz="2400" b="1" i="0" u="none" strike="noStrike" cap="none" normalizeH="0" baseline="0" dirty="0" smtClean="0">
                  <a:ln>
                    <a:noFill/>
                  </a:ln>
                  <a:solidFill>
                    <a:srgbClr val="FFFFFF"/>
                  </a:solidFill>
                  <a:effectLst/>
                  <a:latin typeface="Arial" panose="020B0604020202020204" pitchFamily="34" charset="0"/>
                  <a:ea typeface="宋体" panose="02010600030101010101" pitchFamily="2" charset="-122"/>
                  <a:cs typeface="宋体" panose="02010600030101010101" pitchFamily="2" charset="-122"/>
                </a:rPr>
                <a:t>1</a:t>
              </a:r>
              <a:endParaRPr kumimoji="0" lang="zh-CN" alt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222.jpg"/>
          <p:cNvPicPr>
            <a:picLocks noChangeAspect="1"/>
          </p:cNvPicPr>
          <p:nvPr/>
        </p:nvPicPr>
        <p:blipFill>
          <a:blip r:embed="rId2" cstate="print"/>
          <a:stretch>
            <a:fillRect/>
          </a:stretch>
        </p:blipFill>
        <p:spPr>
          <a:xfrm>
            <a:off x="0" y="-22821"/>
            <a:ext cx="9172853" cy="5755925"/>
          </a:xfrm>
          <a:prstGeom prst="rect">
            <a:avLst/>
          </a:prstGeom>
        </p:spPr>
      </p:pic>
      <p:sp>
        <p:nvSpPr>
          <p:cNvPr id="8" name="圆角矩形 7"/>
          <p:cNvSpPr/>
          <p:nvPr/>
        </p:nvSpPr>
        <p:spPr>
          <a:xfrm>
            <a:off x="683568" y="985292"/>
            <a:ext cx="7704856" cy="3816424"/>
          </a:xfrm>
          <a:prstGeom prst="roundRect">
            <a:avLst>
              <a:gd name="adj" fmla="val 6395"/>
            </a:avLst>
          </a:prstGeom>
          <a:solidFill>
            <a:schemeClr val="bg1"/>
          </a:solid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9" name="图片 4"/>
          <p:cNvPicPr>
            <a:picLocks noChangeAspect="1"/>
          </p:cNvPicPr>
          <p:nvPr/>
        </p:nvPicPr>
        <p:blipFill>
          <a:blip r:embed="rId3" cstate="print"/>
          <a:srcRect/>
          <a:stretch>
            <a:fillRect/>
          </a:stretch>
        </p:blipFill>
        <p:spPr bwMode="auto">
          <a:xfrm>
            <a:off x="3779912" y="4150320"/>
            <a:ext cx="1643570" cy="1227460"/>
          </a:xfrm>
          <a:prstGeom prst="rect">
            <a:avLst/>
          </a:prstGeom>
          <a:noFill/>
          <a:ln w="9525">
            <a:noFill/>
            <a:miter lim="800000"/>
            <a:headEnd/>
            <a:tailEnd/>
          </a:ln>
        </p:spPr>
      </p:pic>
      <p:sp>
        <p:nvSpPr>
          <p:cNvPr id="10" name="文本框 9"/>
          <p:cNvSpPr txBox="1"/>
          <p:nvPr/>
        </p:nvSpPr>
        <p:spPr>
          <a:xfrm>
            <a:off x="827584" y="1292939"/>
            <a:ext cx="7344816" cy="2723823"/>
          </a:xfrm>
          <a:prstGeom prst="rect">
            <a:avLst/>
          </a:prstGeom>
          <a:noFill/>
          <a:ln w="9525">
            <a:noFill/>
            <a:miter/>
          </a:ln>
        </p:spPr>
        <p:txBody>
          <a:bodyPr wrap="square">
            <a:spAutoFit/>
          </a:bodyPr>
          <a:lstStyle/>
          <a:p>
            <a:pPr marL="0" indent="0" algn="l"/>
            <a:r>
              <a:rPr lang="zh-CN" altLang="en-US" b="1" i="1" u="sng" dirty="0">
                <a:solidFill>
                  <a:srgbClr val="660066"/>
                </a:solidFill>
                <a:latin typeface="华文中宋"/>
                <a:ea typeface="华文中宋"/>
                <a:cs typeface="华文中宋"/>
              </a:rPr>
              <a:t>申请书、活页设计论证做到4个好：</a:t>
            </a:r>
          </a:p>
          <a:p>
            <a:pPr marL="0" indent="0" algn="l">
              <a:lnSpc>
                <a:spcPct val="150000"/>
              </a:lnSpc>
            </a:pPr>
            <a:r>
              <a:rPr lang="zh-CN" altLang="en-US" sz="1700" b="0" u="none" dirty="0" smtClean="0">
                <a:solidFill>
                  <a:srgbClr val="000000"/>
                </a:solidFill>
                <a:latin typeface="华文中宋"/>
                <a:ea typeface="华文中宋"/>
                <a:cs typeface="华文中宋"/>
              </a:rPr>
              <a:t>1</a:t>
            </a:r>
            <a:r>
              <a:rPr lang="zh-CN" altLang="en-US" sz="1700" b="0" u="none" dirty="0">
                <a:solidFill>
                  <a:srgbClr val="000000"/>
                </a:solidFill>
                <a:latin typeface="华文中宋"/>
                <a:ea typeface="华文中宋"/>
                <a:cs typeface="华文中宋"/>
              </a:rPr>
              <a:t>.</a:t>
            </a:r>
            <a:r>
              <a:rPr lang="zh-CN" altLang="en-US" sz="1700" b="1" u="none" dirty="0">
                <a:solidFill>
                  <a:srgbClr val="000000"/>
                </a:solidFill>
                <a:latin typeface="华文中宋"/>
                <a:ea typeface="华文中宋"/>
                <a:cs typeface="华文中宋"/>
              </a:rPr>
              <a:t>选题好</a:t>
            </a:r>
            <a:r>
              <a:rPr lang="zh-CN" altLang="en-US" sz="1700" b="0" u="none" dirty="0">
                <a:solidFill>
                  <a:srgbClr val="000000"/>
                </a:solidFill>
                <a:latin typeface="华文中宋"/>
                <a:ea typeface="华文中宋"/>
                <a:cs typeface="华文中宋"/>
              </a:rPr>
              <a:t>（切入点好）。选题，权重3，主要考察选题的学术价值或应用价值，对国内外研究状况的总体把握程度。</a:t>
            </a:r>
          </a:p>
          <a:p>
            <a:pPr marL="0" indent="0" algn="l">
              <a:lnSpc>
                <a:spcPct val="150000"/>
              </a:lnSpc>
            </a:pPr>
            <a:r>
              <a:rPr lang="zh-CN" altLang="en-US" sz="1700" b="0" u="none" dirty="0">
                <a:solidFill>
                  <a:srgbClr val="000000"/>
                </a:solidFill>
                <a:latin typeface="华文中宋"/>
                <a:ea typeface="华文中宋"/>
                <a:cs typeface="华文中宋"/>
              </a:rPr>
              <a:t>2.</a:t>
            </a:r>
            <a:r>
              <a:rPr lang="zh-CN" altLang="en-US" sz="1700" b="1" u="none" dirty="0">
                <a:solidFill>
                  <a:srgbClr val="000000"/>
                </a:solidFill>
                <a:latin typeface="华文中宋"/>
                <a:ea typeface="华文中宋"/>
                <a:cs typeface="华文中宋"/>
              </a:rPr>
              <a:t>论证好</a:t>
            </a:r>
            <a:r>
              <a:rPr lang="zh-CN" altLang="en-US" sz="1700" b="0" u="none" dirty="0">
                <a:solidFill>
                  <a:srgbClr val="000000"/>
                </a:solidFill>
                <a:latin typeface="华文中宋"/>
                <a:ea typeface="华文中宋"/>
                <a:cs typeface="华文中宋"/>
              </a:rPr>
              <a:t>（语言表达恰当，逻辑性强，思路清晰，用好图表…）。论证，权重5，主要考察研究内容、基本观点、研究思路、研究方法、创新之处。</a:t>
            </a:r>
          </a:p>
          <a:p>
            <a:pPr marL="0" indent="0" algn="l">
              <a:lnSpc>
                <a:spcPct val="150000"/>
              </a:lnSpc>
            </a:pPr>
            <a:r>
              <a:rPr lang="zh-CN" altLang="en-US" sz="1700" b="0" u="none" dirty="0">
                <a:solidFill>
                  <a:srgbClr val="000000"/>
                </a:solidFill>
                <a:latin typeface="华文中宋"/>
                <a:ea typeface="华文中宋"/>
                <a:cs typeface="华文中宋"/>
              </a:rPr>
              <a:t>3.</a:t>
            </a:r>
            <a:r>
              <a:rPr lang="zh-CN" altLang="en-US" sz="1700" b="1" u="none" dirty="0">
                <a:solidFill>
                  <a:srgbClr val="000000"/>
                </a:solidFill>
                <a:latin typeface="华文中宋"/>
                <a:ea typeface="华文中宋"/>
                <a:cs typeface="华文中宋"/>
              </a:rPr>
              <a:t>研究基础好</a:t>
            </a:r>
            <a:r>
              <a:rPr lang="zh-CN" altLang="en-US" sz="1700" u="none" dirty="0">
                <a:solidFill>
                  <a:srgbClr val="000000"/>
                </a:solidFill>
                <a:latin typeface="华文中宋"/>
                <a:ea typeface="华文中宋"/>
                <a:cs typeface="华文中宋"/>
              </a:rPr>
              <a:t>。</a:t>
            </a:r>
            <a:r>
              <a:rPr lang="zh-CN" altLang="en-US" sz="1700" b="0" u="none" dirty="0">
                <a:solidFill>
                  <a:srgbClr val="000000"/>
                </a:solidFill>
                <a:latin typeface="华文中宋"/>
                <a:ea typeface="华文中宋"/>
                <a:cs typeface="华文中宋"/>
              </a:rPr>
              <a:t>研究基础，权重2，主要考察课题负责人的研究积累和成果。</a:t>
            </a:r>
          </a:p>
          <a:p>
            <a:pPr marL="0" indent="0" algn="l">
              <a:lnSpc>
                <a:spcPct val="150000"/>
              </a:lnSpc>
            </a:pPr>
            <a:r>
              <a:rPr lang="zh-CN" altLang="en-US" sz="1700" b="0" u="none" dirty="0">
                <a:solidFill>
                  <a:srgbClr val="000000"/>
                </a:solidFill>
                <a:latin typeface="华文中宋"/>
                <a:ea typeface="华文中宋"/>
                <a:cs typeface="华文中宋"/>
              </a:rPr>
              <a:t>4.</a:t>
            </a:r>
            <a:r>
              <a:rPr lang="zh-CN" altLang="en-US" sz="1700" b="1" u="none" dirty="0" smtClean="0">
                <a:solidFill>
                  <a:srgbClr val="000000"/>
                </a:solidFill>
                <a:latin typeface="华文中宋"/>
                <a:ea typeface="华文中宋"/>
                <a:cs typeface="华文中宋"/>
              </a:rPr>
              <a:t>设计好</a:t>
            </a:r>
            <a:r>
              <a:rPr lang="zh-CN" altLang="en-US" sz="1700" b="0" u="none" dirty="0">
                <a:solidFill>
                  <a:srgbClr val="000000"/>
                </a:solidFill>
                <a:latin typeface="华文中宋"/>
                <a:ea typeface="华文中宋"/>
                <a:cs typeface="华文中宋"/>
              </a:rPr>
              <a:t>。设计论证规范，字体大小，行间距，条理清晰…</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000" b="1" dirty="0" smtClean="0">
                <a:solidFill>
                  <a:srgbClr val="800000"/>
                </a:solidFill>
              </a:rPr>
              <a:t>课设计论证部分填写注意事项</a:t>
            </a:r>
            <a:endParaRPr lang="zh-CN" altLang="en-US" sz="2000" b="1" dirty="0">
              <a:solidFill>
                <a:srgbClr val="800000"/>
              </a:solidFill>
            </a:endParaRPr>
          </a:p>
        </p:txBody>
      </p:sp>
      <p:sp>
        <p:nvSpPr>
          <p:cNvPr id="3" name="内容占位符 2"/>
          <p:cNvSpPr>
            <a:spLocks noGrp="1"/>
          </p:cNvSpPr>
          <p:nvPr>
            <p:ph idx="1"/>
          </p:nvPr>
        </p:nvSpPr>
        <p:spPr>
          <a:xfrm>
            <a:off x="457200" y="985292"/>
            <a:ext cx="8229600" cy="4119844"/>
          </a:xfrm>
        </p:spPr>
        <p:txBody>
          <a:bodyPr>
            <a:normAutofit/>
          </a:bodyPr>
          <a:lstStyle/>
          <a:p>
            <a:r>
              <a:rPr lang="en-US" altLang="zh-CN" sz="1700" b="1" dirty="0">
                <a:latin typeface="仿宋" panose="02010609060101010101" pitchFamily="49" charset="-122"/>
                <a:ea typeface="仿宋" panose="02010609060101010101" pitchFamily="49" charset="-122"/>
              </a:rPr>
              <a:t>1.2018</a:t>
            </a:r>
            <a:r>
              <a:rPr lang="zh-CN" altLang="zh-CN" sz="1700" b="1" dirty="0">
                <a:latin typeface="仿宋" panose="02010609060101010101" pitchFamily="49" charset="-122"/>
                <a:ea typeface="仿宋" panose="02010609060101010101" pitchFamily="49" charset="-122"/>
              </a:rPr>
              <a:t>年《申请书》课题论证部分总字数</a:t>
            </a:r>
            <a:r>
              <a:rPr lang="zh-CN" altLang="zh-CN" sz="1700" b="1" dirty="0">
                <a:solidFill>
                  <a:srgbClr val="FF0000"/>
                </a:solidFill>
                <a:latin typeface="仿宋" panose="02010609060101010101" pitchFamily="49" charset="-122"/>
                <a:ea typeface="仿宋" panose="02010609060101010101" pitchFamily="49" charset="-122"/>
              </a:rPr>
              <a:t>不超过</a:t>
            </a:r>
            <a:r>
              <a:rPr lang="en-US" altLang="zh-CN" sz="1700" b="1" dirty="0">
                <a:solidFill>
                  <a:srgbClr val="FF0000"/>
                </a:solidFill>
                <a:latin typeface="仿宋" panose="02010609060101010101" pitchFamily="49" charset="-122"/>
                <a:ea typeface="仿宋" panose="02010609060101010101" pitchFamily="49" charset="-122"/>
              </a:rPr>
              <a:t>7000</a:t>
            </a:r>
            <a:r>
              <a:rPr lang="zh-CN" altLang="zh-CN" sz="1700" b="1" dirty="0">
                <a:solidFill>
                  <a:srgbClr val="FF0000"/>
                </a:solidFill>
                <a:latin typeface="仿宋" panose="02010609060101010101" pitchFamily="49" charset="-122"/>
                <a:ea typeface="仿宋" panose="02010609060101010101" pitchFamily="49" charset="-122"/>
              </a:rPr>
              <a:t>字。</a:t>
            </a:r>
            <a:endParaRPr lang="zh-CN" altLang="zh-CN" sz="1700" dirty="0">
              <a:solidFill>
                <a:srgbClr val="FF0000"/>
              </a:solidFill>
              <a:latin typeface="仿宋" panose="02010609060101010101" pitchFamily="49" charset="-122"/>
              <a:ea typeface="仿宋" panose="02010609060101010101" pitchFamily="49" charset="-122"/>
            </a:endParaRPr>
          </a:p>
          <a:p>
            <a:r>
              <a:rPr lang="en-US" altLang="zh-CN" sz="1700" b="1" dirty="0">
                <a:latin typeface="仿宋" panose="02010609060101010101" pitchFamily="49" charset="-122"/>
                <a:ea typeface="仿宋" panose="02010609060101010101" pitchFamily="49" charset="-122"/>
              </a:rPr>
              <a:t>2</a:t>
            </a:r>
            <a:r>
              <a:rPr lang="en-US" altLang="zh-CN" sz="1700" b="1" dirty="0" smtClean="0">
                <a:latin typeface="仿宋" panose="02010609060101010101" pitchFamily="49" charset="-122"/>
                <a:ea typeface="仿宋" panose="02010609060101010101" pitchFamily="49" charset="-122"/>
              </a:rPr>
              <a:t>.</a:t>
            </a:r>
            <a:r>
              <a:rPr lang="zh-CN" altLang="en-US" sz="1700" b="1" dirty="0" smtClean="0">
                <a:latin typeface="仿宋" panose="02010609060101010101" pitchFamily="49" charset="-122"/>
                <a:ea typeface="仿宋" panose="02010609060101010101" pitchFamily="49" charset="-122"/>
              </a:rPr>
              <a:t>总体要求：</a:t>
            </a:r>
            <a:r>
              <a:rPr lang="zh-CN" altLang="zh-CN" sz="1700" b="1" dirty="0">
                <a:latin typeface="仿宋" panose="02010609060101010101" pitchFamily="49" charset="-122"/>
                <a:ea typeface="仿宋" panose="02010609060101010101" pitchFamily="49" charset="-122"/>
              </a:rPr>
              <a:t>主题鲜明，重点突出，逻辑清晰，层次分明，格式简洁</a:t>
            </a:r>
            <a:r>
              <a:rPr lang="zh-CN" altLang="zh-CN" sz="1700" b="1" dirty="0" smtClean="0">
                <a:latin typeface="仿宋" panose="02010609060101010101" pitchFamily="49" charset="-122"/>
                <a:ea typeface="仿宋" panose="02010609060101010101" pitchFamily="49" charset="-122"/>
              </a:rPr>
              <a:t>。</a:t>
            </a:r>
            <a:endParaRPr lang="zh-CN" altLang="zh-CN" sz="1700" dirty="0">
              <a:latin typeface="仿宋" panose="02010609060101010101" pitchFamily="49" charset="-122"/>
              <a:ea typeface="仿宋" panose="02010609060101010101" pitchFamily="49" charset="-122"/>
            </a:endParaRPr>
          </a:p>
          <a:p>
            <a:r>
              <a:rPr lang="en-US" altLang="zh-CN" sz="1700" b="1" dirty="0">
                <a:latin typeface="仿宋" panose="02010609060101010101" pitchFamily="49" charset="-122"/>
                <a:ea typeface="仿宋" panose="02010609060101010101" pitchFamily="49" charset="-122"/>
              </a:rPr>
              <a:t>3.</a:t>
            </a:r>
            <a:r>
              <a:rPr lang="zh-CN" altLang="zh-CN" sz="1700" b="1" dirty="0">
                <a:latin typeface="仿宋" panose="02010609060101010101" pitchFamily="49" charset="-122"/>
                <a:ea typeface="仿宋" panose="02010609060101010101" pitchFamily="49" charset="-122"/>
              </a:rPr>
              <a:t>条理安排请</a:t>
            </a:r>
            <a:r>
              <a:rPr lang="zh-CN" altLang="zh-CN" sz="1700" b="1" dirty="0" smtClean="0">
                <a:latin typeface="仿宋" panose="02010609060101010101" pitchFamily="49" charset="-122"/>
                <a:ea typeface="仿宋" panose="02010609060101010101" pitchFamily="49" charset="-122"/>
              </a:rPr>
              <a:t>按提纲</a:t>
            </a:r>
            <a:r>
              <a:rPr lang="zh-CN" altLang="zh-CN" sz="1700" b="1" dirty="0">
                <a:latin typeface="仿宋" panose="02010609060101010101" pitchFamily="49" charset="-122"/>
                <a:ea typeface="仿宋" panose="02010609060101010101" pitchFamily="49" charset="-122"/>
              </a:rPr>
              <a:t>进行</a:t>
            </a:r>
            <a:r>
              <a:rPr lang="zh-CN" altLang="zh-CN" sz="1700" b="1" dirty="0" smtClean="0">
                <a:latin typeface="仿宋" panose="02010609060101010101" pitchFamily="49" charset="-122"/>
                <a:ea typeface="仿宋" panose="02010609060101010101" pitchFamily="49" charset="-122"/>
              </a:rPr>
              <a:t>。</a:t>
            </a:r>
            <a:endParaRPr lang="en-US" altLang="zh-CN" sz="1700" b="1" dirty="0" smtClean="0">
              <a:latin typeface="仿宋" panose="02010609060101010101" pitchFamily="49" charset="-122"/>
              <a:ea typeface="仿宋" panose="02010609060101010101" pitchFamily="49" charset="-122"/>
            </a:endParaRPr>
          </a:p>
          <a:p>
            <a:r>
              <a:rPr lang="en-US" altLang="zh-CN" sz="1700" b="1" dirty="0">
                <a:latin typeface="仿宋" panose="02010609060101010101" pitchFamily="49" charset="-122"/>
                <a:ea typeface="仿宋" panose="02010609060101010101" pitchFamily="49" charset="-122"/>
              </a:rPr>
              <a:t> </a:t>
            </a:r>
            <a:r>
              <a:rPr lang="en-US" altLang="zh-CN" sz="1700" b="1" dirty="0" smtClean="0">
                <a:latin typeface="仿宋" panose="02010609060101010101" pitchFamily="49" charset="-122"/>
                <a:ea typeface="仿宋" panose="02010609060101010101" pitchFamily="49" charset="-122"/>
              </a:rPr>
              <a:t> </a:t>
            </a:r>
            <a:r>
              <a:rPr lang="zh-CN" altLang="zh-CN" sz="1700" b="1" dirty="0" smtClean="0">
                <a:latin typeface="仿宋" panose="02010609060101010101" pitchFamily="49" charset="-122"/>
                <a:ea typeface="仿宋" panose="02010609060101010101" pitchFamily="49" charset="-122"/>
              </a:rPr>
              <a:t>考虑</a:t>
            </a:r>
            <a:r>
              <a:rPr lang="zh-CN" altLang="zh-CN" sz="1700" b="1" dirty="0">
                <a:latin typeface="仿宋" panose="02010609060101010101" pitchFamily="49" charset="-122"/>
                <a:ea typeface="仿宋" panose="02010609060101010101" pitchFamily="49" charset="-122"/>
              </a:rPr>
              <a:t>到各部分还须展开层次，建议</a:t>
            </a:r>
            <a:r>
              <a:rPr lang="zh-CN" altLang="zh-CN" sz="1700" b="1" dirty="0">
                <a:solidFill>
                  <a:srgbClr val="FF0000"/>
                </a:solidFill>
                <a:latin typeface="仿宋" panose="02010609060101010101" pitchFamily="49" charset="-122"/>
                <a:ea typeface="仿宋" panose="02010609060101010101" pitchFamily="49" charset="-122"/>
              </a:rPr>
              <a:t>自行安排序号层次，注意前后风格一致</a:t>
            </a:r>
            <a:r>
              <a:rPr lang="zh-CN" altLang="zh-CN" sz="1700" b="1" dirty="0">
                <a:latin typeface="仿宋" panose="02010609060101010101" pitchFamily="49" charset="-122"/>
                <a:ea typeface="仿宋" panose="02010609060101010101" pitchFamily="49" charset="-122"/>
              </a:rPr>
              <a:t>。可去掉原提示中的序号，直接用</a:t>
            </a:r>
            <a:r>
              <a:rPr lang="en-US" altLang="zh-CN" sz="1700" b="1" dirty="0">
                <a:latin typeface="仿宋" panose="02010609060101010101" pitchFamily="49" charset="-122"/>
                <a:ea typeface="仿宋" panose="02010609060101010101" pitchFamily="49" charset="-122"/>
              </a:rPr>
              <a:t>[</a:t>
            </a:r>
            <a:r>
              <a:rPr lang="zh-CN" altLang="zh-CN" sz="1700" b="1" dirty="0">
                <a:latin typeface="仿宋" panose="02010609060101010101" pitchFamily="49" charset="-122"/>
                <a:ea typeface="仿宋" panose="02010609060101010101" pitchFamily="49" charset="-122"/>
              </a:rPr>
              <a:t>选题依据</a:t>
            </a:r>
            <a:r>
              <a:rPr lang="en-US" altLang="zh-CN" sz="1700" b="1" dirty="0">
                <a:latin typeface="仿宋" panose="02010609060101010101" pitchFamily="49" charset="-122"/>
                <a:ea typeface="仿宋" panose="02010609060101010101" pitchFamily="49" charset="-122"/>
              </a:rPr>
              <a:t>]</a:t>
            </a:r>
            <a:r>
              <a:rPr lang="zh-CN" altLang="zh-CN" sz="1700" b="1" dirty="0">
                <a:latin typeface="仿宋" panose="02010609060101010101" pitchFamily="49" charset="-122"/>
                <a:ea typeface="仿宋" panose="02010609060101010101" pitchFamily="49" charset="-122"/>
              </a:rPr>
              <a:t>、</a:t>
            </a:r>
            <a:r>
              <a:rPr lang="en-US" altLang="zh-CN" sz="1700" b="1" dirty="0">
                <a:latin typeface="仿宋" panose="02010609060101010101" pitchFamily="49" charset="-122"/>
                <a:ea typeface="仿宋" panose="02010609060101010101" pitchFamily="49" charset="-122"/>
              </a:rPr>
              <a:t>[</a:t>
            </a:r>
            <a:r>
              <a:rPr lang="zh-CN" altLang="zh-CN" sz="1700" b="1" dirty="0">
                <a:latin typeface="仿宋" panose="02010609060101010101" pitchFamily="49" charset="-122"/>
                <a:ea typeface="仿宋" panose="02010609060101010101" pitchFamily="49" charset="-122"/>
              </a:rPr>
              <a:t>研究内容</a:t>
            </a:r>
            <a:r>
              <a:rPr lang="en-US" altLang="zh-CN" sz="1700" b="1" dirty="0">
                <a:latin typeface="仿宋" panose="02010609060101010101" pitchFamily="49" charset="-122"/>
                <a:ea typeface="仿宋" panose="02010609060101010101" pitchFamily="49" charset="-122"/>
              </a:rPr>
              <a:t>]</a:t>
            </a:r>
            <a:r>
              <a:rPr lang="zh-CN" altLang="zh-CN" sz="1700" b="1" dirty="0">
                <a:latin typeface="仿宋" panose="02010609060101010101" pitchFamily="49" charset="-122"/>
                <a:ea typeface="仿宋" panose="02010609060101010101" pitchFamily="49" charset="-122"/>
              </a:rPr>
              <a:t>等单列一行来分段，然后各部分根据需要使用序号；如欲保留原提纲的序号，建议改</a:t>
            </a:r>
            <a:r>
              <a:rPr lang="en-US" altLang="zh-CN" sz="1700" b="1" dirty="0">
                <a:latin typeface="仿宋" panose="02010609060101010101" pitchFamily="49" charset="-122"/>
                <a:ea typeface="仿宋" panose="02010609060101010101" pitchFamily="49" charset="-122"/>
              </a:rPr>
              <a:t>1</a:t>
            </a:r>
            <a:r>
              <a:rPr lang="zh-CN" altLang="zh-CN" sz="1700" b="1" dirty="0">
                <a:latin typeface="仿宋" panose="02010609060101010101" pitchFamily="49" charset="-122"/>
                <a:ea typeface="仿宋" panose="02010609060101010101" pitchFamily="49" charset="-122"/>
              </a:rPr>
              <a:t>为一，以方便下面层次的序号编写。规范序号使用一般为：一、（一）</a:t>
            </a:r>
            <a:r>
              <a:rPr lang="en-US" altLang="zh-CN" sz="1700" b="1" dirty="0">
                <a:latin typeface="仿宋" panose="02010609060101010101" pitchFamily="49" charset="-122"/>
                <a:ea typeface="仿宋" panose="02010609060101010101" pitchFamily="49" charset="-122"/>
              </a:rPr>
              <a:t>1.</a:t>
            </a:r>
            <a:r>
              <a:rPr lang="zh-CN" altLang="zh-CN" sz="1700" b="1" dirty="0">
                <a:latin typeface="仿宋" panose="02010609060101010101" pitchFamily="49" charset="-122"/>
                <a:ea typeface="仿宋" panose="02010609060101010101" pitchFamily="49" charset="-122"/>
              </a:rPr>
              <a:t>（</a:t>
            </a:r>
            <a:r>
              <a:rPr lang="en-US" altLang="zh-CN" sz="1700" b="1" dirty="0">
                <a:latin typeface="仿宋" panose="02010609060101010101" pitchFamily="49" charset="-122"/>
                <a:ea typeface="仿宋" panose="02010609060101010101" pitchFamily="49" charset="-122"/>
              </a:rPr>
              <a:t>1</a:t>
            </a:r>
            <a:r>
              <a:rPr lang="zh-CN" altLang="zh-CN" sz="1700" b="1" dirty="0">
                <a:latin typeface="仿宋" panose="02010609060101010101" pitchFamily="49" charset="-122"/>
                <a:ea typeface="仿宋" panose="02010609060101010101" pitchFamily="49" charset="-122"/>
              </a:rPr>
              <a:t>）。</a:t>
            </a:r>
            <a:endParaRPr lang="zh-CN" altLang="zh-CN" sz="1700" dirty="0">
              <a:latin typeface="仿宋" panose="02010609060101010101" pitchFamily="49" charset="-122"/>
              <a:ea typeface="仿宋" panose="02010609060101010101" pitchFamily="49" charset="-122"/>
            </a:endParaRPr>
          </a:p>
          <a:p>
            <a:r>
              <a:rPr lang="en-US" altLang="zh-CN" sz="1700" b="1" dirty="0">
                <a:latin typeface="仿宋" panose="02010609060101010101" pitchFamily="49" charset="-122"/>
                <a:ea typeface="仿宋" panose="02010609060101010101" pitchFamily="49" charset="-122"/>
              </a:rPr>
              <a:t>4.</a:t>
            </a:r>
            <a:r>
              <a:rPr lang="zh-CN" altLang="zh-CN" sz="1700" b="1" dirty="0">
                <a:latin typeface="仿宋" panose="02010609060101010101" pitchFamily="49" charset="-122"/>
                <a:ea typeface="仿宋" panose="02010609060101010101" pitchFamily="49" charset="-122"/>
              </a:rPr>
              <a:t>使用术语适当，不要出现病句、标点等低级错误。</a:t>
            </a:r>
            <a:endParaRPr lang="zh-CN" altLang="zh-CN" sz="1700" dirty="0">
              <a:latin typeface="仿宋" panose="02010609060101010101" pitchFamily="49" charset="-122"/>
              <a:ea typeface="仿宋" panose="02010609060101010101" pitchFamily="49" charset="-122"/>
            </a:endParaRPr>
          </a:p>
          <a:p>
            <a:r>
              <a:rPr lang="en-US" altLang="zh-CN" sz="1700" b="1" dirty="0">
                <a:latin typeface="仿宋" panose="02010609060101010101" pitchFamily="49" charset="-122"/>
                <a:ea typeface="仿宋" panose="02010609060101010101" pitchFamily="49" charset="-122"/>
              </a:rPr>
              <a:t>5.</a:t>
            </a:r>
            <a:r>
              <a:rPr lang="zh-CN" altLang="zh-CN" sz="1700" b="1" dirty="0">
                <a:latin typeface="仿宋" panose="02010609060101010101" pitchFamily="49" charset="-122"/>
                <a:ea typeface="仿宋" panose="02010609060101010101" pitchFamily="49" charset="-122"/>
              </a:rPr>
              <a:t>排版：建议宋体，小</a:t>
            </a:r>
            <a:r>
              <a:rPr lang="en-US" altLang="zh-CN" sz="1700" b="1" dirty="0">
                <a:latin typeface="仿宋" panose="02010609060101010101" pitchFamily="49" charset="-122"/>
                <a:ea typeface="仿宋" panose="02010609060101010101" pitchFamily="49" charset="-122"/>
              </a:rPr>
              <a:t>4</a:t>
            </a:r>
            <a:r>
              <a:rPr lang="zh-CN" altLang="zh-CN" sz="1700" b="1" dirty="0">
                <a:latin typeface="仿宋" panose="02010609060101010101" pitchFamily="49" charset="-122"/>
                <a:ea typeface="仿宋" panose="02010609060101010101" pitchFamily="49" charset="-122"/>
              </a:rPr>
              <a:t>或</a:t>
            </a:r>
            <a:r>
              <a:rPr lang="en-US" altLang="zh-CN" sz="1700" b="1" dirty="0">
                <a:latin typeface="仿宋" panose="02010609060101010101" pitchFamily="49" charset="-122"/>
                <a:ea typeface="仿宋" panose="02010609060101010101" pitchFamily="49" charset="-122"/>
              </a:rPr>
              <a:t>5</a:t>
            </a:r>
            <a:r>
              <a:rPr lang="zh-CN" altLang="zh-CN" sz="1700" b="1" dirty="0">
                <a:latin typeface="仿宋" panose="02010609060101010101" pitchFamily="49" charset="-122"/>
                <a:ea typeface="仿宋" panose="02010609060101010101" pitchFamily="49" charset="-122"/>
              </a:rPr>
              <a:t>号字，行距</a:t>
            </a:r>
            <a:r>
              <a:rPr lang="en-US" altLang="zh-CN" sz="1700" b="1" dirty="0">
                <a:latin typeface="仿宋" panose="02010609060101010101" pitchFamily="49" charset="-122"/>
                <a:ea typeface="仿宋" panose="02010609060101010101" pitchFamily="49" charset="-122"/>
              </a:rPr>
              <a:t>1.2-1.5</a:t>
            </a:r>
            <a:r>
              <a:rPr lang="zh-CN" altLang="zh-CN" sz="1700" b="1" dirty="0">
                <a:latin typeface="仿宋" panose="02010609060101010101" pitchFamily="49" charset="-122"/>
                <a:ea typeface="仿宋" panose="02010609060101010101" pitchFamily="49" charset="-122"/>
              </a:rPr>
              <a:t>。建议合理排版，</a:t>
            </a:r>
            <a:r>
              <a:rPr lang="zh-CN" altLang="zh-CN" sz="1700" b="1" dirty="0">
                <a:solidFill>
                  <a:srgbClr val="FF0000"/>
                </a:solidFill>
                <a:latin typeface="仿宋" panose="02010609060101010101" pitchFamily="49" charset="-122"/>
                <a:ea typeface="仿宋" panose="02010609060101010101" pitchFamily="49" charset="-122"/>
              </a:rPr>
              <a:t>不要因字体太小、行距过密而影响专家阅读评审</a:t>
            </a:r>
            <a:r>
              <a:rPr lang="zh-CN" altLang="zh-CN" sz="1700" b="1" dirty="0">
                <a:latin typeface="仿宋" panose="02010609060101010101" pitchFamily="49" charset="-122"/>
                <a:ea typeface="仿宋" panose="02010609060101010101" pitchFamily="49" charset="-122"/>
              </a:rPr>
              <a:t>。</a:t>
            </a:r>
            <a:endParaRPr lang="zh-CN" altLang="zh-CN" sz="1700" dirty="0">
              <a:latin typeface="仿宋" panose="02010609060101010101" pitchFamily="49" charset="-122"/>
              <a:ea typeface="仿宋" panose="02010609060101010101" pitchFamily="49" charset="-122"/>
            </a:endParaRPr>
          </a:p>
          <a:p>
            <a:r>
              <a:rPr lang="en-US" altLang="zh-CN" sz="1700" b="1" dirty="0">
                <a:latin typeface="仿宋" panose="02010609060101010101" pitchFamily="49" charset="-122"/>
                <a:ea typeface="仿宋" panose="02010609060101010101" pitchFamily="49" charset="-122"/>
              </a:rPr>
              <a:t>6.</a:t>
            </a:r>
            <a:r>
              <a:rPr lang="zh-CN" altLang="zh-CN" sz="1700" b="1" dirty="0">
                <a:latin typeface="仿宋" panose="02010609060101010101" pitchFamily="49" charset="-122"/>
                <a:ea typeface="仿宋" panose="02010609060101010101" pitchFamily="49" charset="-122"/>
              </a:rPr>
              <a:t>《活页》列</a:t>
            </a:r>
            <a:r>
              <a:rPr lang="en-US" altLang="zh-CN" sz="1700" b="1" dirty="0">
                <a:latin typeface="仿宋" panose="02010609060101010101" pitchFamily="49" charset="-122"/>
                <a:ea typeface="仿宋" panose="02010609060101010101" pitchFamily="49" charset="-122"/>
              </a:rPr>
              <a:t>7</a:t>
            </a:r>
            <a:r>
              <a:rPr lang="zh-CN" altLang="zh-CN" sz="1700" b="1" dirty="0">
                <a:latin typeface="仿宋" panose="02010609060101010101" pitchFamily="49" charset="-122"/>
                <a:ea typeface="仿宋" panose="02010609060101010101" pitchFamily="49" charset="-122"/>
              </a:rPr>
              <a:t>条提纲，本表</a:t>
            </a:r>
            <a:r>
              <a:rPr lang="en-US" altLang="zh-CN" sz="1700" b="1" dirty="0">
                <a:latin typeface="仿宋" panose="02010609060101010101" pitchFamily="49" charset="-122"/>
                <a:ea typeface="仿宋" panose="02010609060101010101" pitchFamily="49" charset="-122"/>
              </a:rPr>
              <a:t>6</a:t>
            </a:r>
            <a:r>
              <a:rPr lang="zh-CN" altLang="zh-CN" sz="1700" b="1" dirty="0">
                <a:latin typeface="仿宋" panose="02010609060101010101" pitchFamily="49" charset="-122"/>
                <a:ea typeface="仿宋" panose="02010609060101010101" pitchFamily="49" charset="-122"/>
              </a:rPr>
              <a:t>条提纲（其中“研究基础”填在表三）。除“研究基础”外，</a:t>
            </a:r>
            <a:r>
              <a:rPr lang="zh-CN" altLang="zh-CN" sz="1700" b="1" dirty="0">
                <a:solidFill>
                  <a:srgbClr val="FF0000"/>
                </a:solidFill>
                <a:latin typeface="仿宋" panose="02010609060101010101" pitchFamily="49" charset="-122"/>
                <a:ea typeface="仿宋" panose="02010609060101010101" pitchFamily="49" charset="-122"/>
              </a:rPr>
              <a:t>本表与《活页》内容完全一致，但需隐去相关信息，</a:t>
            </a:r>
            <a:r>
              <a:rPr lang="zh-CN" altLang="zh-CN" sz="1700" b="1" dirty="0">
                <a:latin typeface="仿宋" panose="02010609060101010101" pitchFamily="49" charset="-122"/>
                <a:ea typeface="仿宋" panose="02010609060101010101" pitchFamily="49" charset="-122"/>
              </a:rPr>
              <a:t>详见《活页》填写要求。</a:t>
            </a:r>
            <a:endParaRPr lang="zh-CN" altLang="zh-CN" sz="1700" dirty="0">
              <a:latin typeface="仿宋" panose="02010609060101010101" pitchFamily="49" charset="-122"/>
              <a:ea typeface="仿宋" panose="02010609060101010101" pitchFamily="49" charset="-122"/>
            </a:endParaRPr>
          </a:p>
          <a:p>
            <a:endParaRPr lang="zh-CN" altLang="en-US" dirty="0"/>
          </a:p>
        </p:txBody>
      </p:sp>
    </p:spTree>
    <p:extLst>
      <p:ext uri="{BB962C8B-B14F-4D97-AF65-F5344CB8AC3E}">
        <p14:creationId xmlns:p14="http://schemas.microsoft.com/office/powerpoint/2010/main" val="660493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37220"/>
            <a:ext cx="6995455" cy="4547590"/>
          </a:xfrm>
          <a:prstGeom prst="rect">
            <a:avLst/>
          </a:prstGeom>
        </p:spPr>
      </p:pic>
    </p:spTree>
    <p:extLst>
      <p:ext uri="{BB962C8B-B14F-4D97-AF65-F5344CB8AC3E}">
        <p14:creationId xmlns:p14="http://schemas.microsoft.com/office/powerpoint/2010/main" val="2542657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841276"/>
            <a:ext cx="5803159" cy="4277036"/>
          </a:xfrm>
          <a:prstGeom prst="rect">
            <a:avLst/>
          </a:prstGeom>
        </p:spPr>
      </p:pic>
    </p:spTree>
    <p:extLst>
      <p:ext uri="{BB962C8B-B14F-4D97-AF65-F5344CB8AC3E}">
        <p14:creationId xmlns:p14="http://schemas.microsoft.com/office/powerpoint/2010/main" val="21964646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547192"/>
            <a:ext cx="6264695" cy="4369493"/>
          </a:xfrm>
          <a:prstGeom prst="rect">
            <a:avLst/>
          </a:prstGeom>
        </p:spPr>
      </p:pic>
    </p:spTree>
    <p:extLst>
      <p:ext uri="{BB962C8B-B14F-4D97-AF65-F5344CB8AC3E}">
        <p14:creationId xmlns:p14="http://schemas.microsoft.com/office/powerpoint/2010/main" val="1233936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 name="内容占位符 10"/>
          <p:cNvPicPr>
            <a:picLocks noGrp="1" noChangeAspect="1"/>
          </p:cNvPicPr>
          <p:nvPr>
            <p:ph idx="1"/>
          </p:nvPr>
        </p:nvPicPr>
        <p:blipFill>
          <a:blip r:embed="rId2" cstate="print"/>
          <a:srcRect t="17820" b="17820"/>
          <a:stretch>
            <a:fillRect/>
          </a:stretch>
        </p:blipFill>
        <p:spPr/>
      </p:pic>
      <p:pic>
        <p:nvPicPr>
          <p:cNvPr id="4" name="图片 3" descr="222.jpg"/>
          <p:cNvPicPr>
            <a:picLocks noChangeAspect="1"/>
          </p:cNvPicPr>
          <p:nvPr/>
        </p:nvPicPr>
        <p:blipFill>
          <a:blip r:embed="rId3" cstate="print"/>
          <a:stretch>
            <a:fillRect/>
          </a:stretch>
        </p:blipFill>
        <p:spPr>
          <a:xfrm>
            <a:off x="0" y="-18815"/>
            <a:ext cx="9172853" cy="5755925"/>
          </a:xfrm>
          <a:prstGeom prst="rect">
            <a:avLst/>
          </a:prstGeom>
        </p:spPr>
      </p:pic>
      <p:sp>
        <p:nvSpPr>
          <p:cNvPr id="5" name="矩形 4"/>
          <p:cNvSpPr/>
          <p:nvPr/>
        </p:nvSpPr>
        <p:spPr>
          <a:xfrm>
            <a:off x="683568" y="1410230"/>
            <a:ext cx="7416824" cy="2862322"/>
          </a:xfrm>
          <a:prstGeom prst="rect">
            <a:avLst/>
          </a:prstGeom>
        </p:spPr>
        <p:txBody>
          <a:bodyPr wrap="square">
            <a:spAutoFit/>
          </a:bodyPr>
          <a:lstStyle/>
          <a:p>
            <a:pPr indent="381000" algn="just">
              <a:lnSpc>
                <a:spcPts val="2400"/>
              </a:lnSpc>
              <a:spcAft>
                <a:spcPts val="0"/>
              </a:spcAft>
            </a:pPr>
            <a:r>
              <a:rPr lang="en-US" altLang="zh-CN" b="1" kern="100" dirty="0" smtClean="0">
                <a:solidFill>
                  <a:srgbClr val="7030A0"/>
                </a:solidFill>
                <a:latin typeface="仿宋" panose="02010609060101010101" pitchFamily="49" charset="-122"/>
                <a:cs typeface="Times New Roman" panose="02020603050405020304" pitchFamily="18" charset="0"/>
              </a:rPr>
              <a:t>1</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进一步</a:t>
            </a:r>
            <a:r>
              <a:rPr lang="zh-CN" altLang="zh-CN" b="1" kern="100" dirty="0">
                <a:solidFill>
                  <a:srgbClr val="7030A0"/>
                </a:solidFill>
                <a:latin typeface="Calibri" panose="020F0502020204030204" pitchFamily="34" charset="0"/>
                <a:ea typeface="仿宋" panose="02010609060101010101" pitchFamily="49" charset="-122"/>
                <a:cs typeface="Times New Roman" panose="02020603050405020304" pitchFamily="18" charset="0"/>
              </a:rPr>
              <a:t>凝练选题</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。课题</a:t>
            </a:r>
            <a:r>
              <a:rPr lang="zh-CN" altLang="zh-CN" b="1" kern="100" dirty="0">
                <a:solidFill>
                  <a:srgbClr val="7030A0"/>
                </a:solidFill>
                <a:latin typeface="Calibri" panose="020F0502020204030204" pitchFamily="34" charset="0"/>
                <a:ea typeface="仿宋" panose="02010609060101010101" pitchFamily="49" charset="-122"/>
                <a:cs typeface="Times New Roman" panose="02020603050405020304" pitchFamily="18" charset="0"/>
              </a:rPr>
              <a:t>名称一般不加破折号，不加冒号，要把</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后缀</a:t>
            </a:r>
            <a:r>
              <a:rPr lang="zh-CN" altLang="en-US"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变成前置，</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恰当</a:t>
            </a:r>
            <a:r>
              <a:rPr lang="zh-CN" altLang="zh-CN" b="1" kern="100" dirty="0">
                <a:solidFill>
                  <a:srgbClr val="7030A0"/>
                </a:solidFill>
                <a:latin typeface="Calibri" panose="020F0502020204030204" pitchFamily="34" charset="0"/>
                <a:ea typeface="仿宋" panose="02010609060101010101" pitchFamily="49" charset="-122"/>
                <a:cs typeface="Times New Roman" panose="02020603050405020304" pitchFamily="18" charset="0"/>
              </a:rPr>
              <a:t>融入课题名称表述中</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a:t>
            </a:r>
            <a:endPar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endParaRPr>
          </a:p>
          <a:p>
            <a:pPr indent="381000" algn="just">
              <a:lnSpc>
                <a:spcPts val="2400"/>
              </a:lnSpc>
              <a:spcAft>
                <a:spcPts val="0"/>
              </a:spcAft>
            </a:pPr>
            <a:endPar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endParaRPr>
          </a:p>
          <a:p>
            <a:pPr indent="381000" algn="just">
              <a:lnSpc>
                <a:spcPts val="2400"/>
              </a:lnSpc>
              <a:spcAft>
                <a:spcPts val="0"/>
              </a:spcAft>
            </a:pPr>
            <a:r>
              <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2</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进一步</a:t>
            </a:r>
            <a:r>
              <a:rPr lang="zh-CN" altLang="zh-CN" b="1" kern="100" dirty="0">
                <a:solidFill>
                  <a:srgbClr val="7030A0"/>
                </a:solidFill>
                <a:latin typeface="Calibri" panose="020F0502020204030204" pitchFamily="34" charset="0"/>
                <a:ea typeface="仿宋" panose="02010609060101010101" pitchFamily="49" charset="-122"/>
                <a:cs typeface="Times New Roman" panose="02020603050405020304" pitchFamily="18" charset="0"/>
              </a:rPr>
              <a:t>打磨申请书</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a:t>
            </a:r>
            <a:r>
              <a:rPr lang="zh-CN" altLang="en-US"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字斟句酌，次次精进。</a:t>
            </a:r>
            <a:endPar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endParaRPr>
          </a:p>
          <a:p>
            <a:pPr indent="381000" algn="just">
              <a:lnSpc>
                <a:spcPts val="2400"/>
              </a:lnSpc>
              <a:spcAft>
                <a:spcPts val="0"/>
              </a:spcAft>
            </a:pPr>
            <a:endPar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endParaRPr>
          </a:p>
          <a:p>
            <a:pPr indent="381000" algn="just">
              <a:lnSpc>
                <a:spcPts val="2400"/>
              </a:lnSpc>
              <a:spcAft>
                <a:spcPts val="0"/>
              </a:spcAft>
            </a:pPr>
            <a:r>
              <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3</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进一步</a:t>
            </a:r>
            <a:r>
              <a:rPr lang="zh-CN" altLang="zh-CN" b="1" kern="100" dirty="0">
                <a:solidFill>
                  <a:srgbClr val="7030A0"/>
                </a:solidFill>
                <a:latin typeface="Calibri" panose="020F0502020204030204" pitchFamily="34" charset="0"/>
                <a:ea typeface="仿宋" panose="02010609060101010101" pitchFamily="49" charset="-122"/>
                <a:cs typeface="Times New Roman" panose="02020603050405020304" pitchFamily="18" charset="0"/>
              </a:rPr>
              <a:t>强化课题组成员的力量</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a:t>
            </a:r>
            <a:endPar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endParaRPr>
          </a:p>
          <a:p>
            <a:pPr indent="381000" algn="just">
              <a:lnSpc>
                <a:spcPts val="2400"/>
              </a:lnSpc>
              <a:spcAft>
                <a:spcPts val="0"/>
              </a:spcAft>
            </a:pPr>
            <a:endParaRPr lang="en-US"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endParaRPr>
          </a:p>
          <a:p>
            <a:pPr indent="381000" algn="just">
              <a:lnSpc>
                <a:spcPts val="2400"/>
              </a:lnSpc>
              <a:spcAft>
                <a:spcPts val="0"/>
              </a:spcAft>
            </a:pP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在</a:t>
            </a:r>
            <a:r>
              <a:rPr lang="zh-CN" altLang="zh-CN" b="1" kern="100" dirty="0">
                <a:solidFill>
                  <a:srgbClr val="7030A0"/>
                </a:solidFill>
                <a:latin typeface="Calibri" panose="020F0502020204030204" pitchFamily="34" charset="0"/>
                <a:ea typeface="仿宋" panose="02010609060101010101" pitchFamily="49" charset="-122"/>
                <a:cs typeface="Times New Roman" panose="02020603050405020304" pitchFamily="18" charset="0"/>
              </a:rPr>
              <a:t>正式提交前，一定要逐字逐句的审读，避免出现语句、标点符号等低级错误</a:t>
            </a:r>
            <a:r>
              <a:rPr lang="zh-CN" altLang="zh-CN" b="1" kern="100" dirty="0" smtClean="0">
                <a:solidFill>
                  <a:srgbClr val="7030A0"/>
                </a:solidFill>
                <a:latin typeface="Calibri" panose="020F0502020204030204" pitchFamily="34" charset="0"/>
                <a:ea typeface="仿宋" panose="02010609060101010101" pitchFamily="49" charset="-122"/>
                <a:cs typeface="Times New Roman" panose="02020603050405020304" pitchFamily="18" charset="0"/>
              </a:rPr>
              <a:t>。</a:t>
            </a:r>
            <a:endParaRPr lang="zh-CN" altLang="zh-CN" sz="1100" b="1" kern="100" dirty="0">
              <a:solidFill>
                <a:srgbClr val="7030A0"/>
              </a:solidFill>
              <a:latin typeface="Calibri" panose="020F0502020204030204" pitchFamily="34" charset="0"/>
              <a:cs typeface="Times New Roman" panose="02020603050405020304" pitchFamily="18" charset="0"/>
            </a:endParaRPr>
          </a:p>
        </p:txBody>
      </p:sp>
      <p:sp>
        <p:nvSpPr>
          <p:cNvPr id="3" name="文本框 2"/>
          <p:cNvSpPr txBox="1"/>
          <p:nvPr/>
        </p:nvSpPr>
        <p:spPr>
          <a:xfrm>
            <a:off x="683568" y="769268"/>
            <a:ext cx="4032448" cy="523220"/>
          </a:xfrm>
          <a:prstGeom prst="rect">
            <a:avLst/>
          </a:prstGeom>
          <a:noFill/>
        </p:spPr>
        <p:txBody>
          <a:bodyPr wrap="square" rtlCol="0">
            <a:spAutoFit/>
          </a:bodyPr>
          <a:lstStyle/>
          <a:p>
            <a:r>
              <a:rPr lang="zh-CN" altLang="en-US" sz="2800" dirty="0" smtClean="0">
                <a:solidFill>
                  <a:srgbClr val="FF0000"/>
                </a:solidFill>
                <a:latin typeface="方正舒体" panose="02010601030101010101" pitchFamily="2" charset="-122"/>
                <a:ea typeface="方正舒体" panose="02010601030101010101" pitchFamily="2" charset="-122"/>
              </a:rPr>
              <a:t>时不我待，只争朝夕！</a:t>
            </a:r>
            <a:endParaRPr lang="zh-CN" altLang="en-US" sz="2800" dirty="0">
              <a:solidFill>
                <a:srgbClr val="FF0000"/>
              </a:solidFill>
              <a:latin typeface="方正舒体" panose="02010601030101010101" pitchFamily="2" charset="-122"/>
              <a:ea typeface="方正舒体" panose="02010601030101010101" pitchFamily="2" charset="-122"/>
            </a:endParaRPr>
          </a:p>
        </p:txBody>
      </p:sp>
    </p:spTree>
    <p:extLst>
      <p:ext uri="{BB962C8B-B14F-4D97-AF65-F5344CB8AC3E}">
        <p14:creationId xmlns:p14="http://schemas.microsoft.com/office/powerpoint/2010/main" val="25567512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 name="内容占位符 10"/>
          <p:cNvPicPr>
            <a:picLocks noGrp="1" noChangeAspect="1"/>
          </p:cNvPicPr>
          <p:nvPr>
            <p:ph idx="1"/>
          </p:nvPr>
        </p:nvPicPr>
        <p:blipFill>
          <a:blip r:embed="rId2" cstate="print"/>
          <a:srcRect t="17820" b="17820"/>
          <a:stretch>
            <a:fillRect/>
          </a:stretch>
        </p:blipFill>
        <p:spPr/>
      </p:pic>
      <p:pic>
        <p:nvPicPr>
          <p:cNvPr id="4" name="图片 3" descr="222.jpg"/>
          <p:cNvPicPr>
            <a:picLocks noChangeAspect="1"/>
          </p:cNvPicPr>
          <p:nvPr/>
        </p:nvPicPr>
        <p:blipFill>
          <a:blip r:embed="rId3" cstate="print"/>
          <a:stretch>
            <a:fillRect/>
          </a:stretch>
        </p:blipFill>
        <p:spPr>
          <a:xfrm>
            <a:off x="0" y="-22821"/>
            <a:ext cx="9172853" cy="5755925"/>
          </a:xfrm>
          <a:prstGeom prst="rect">
            <a:avLst/>
          </a:prstGeom>
        </p:spPr>
      </p:pic>
      <p:grpSp>
        <p:nvGrpSpPr>
          <p:cNvPr id="19458" name="组合 1"/>
          <p:cNvGrpSpPr/>
          <p:nvPr/>
        </p:nvGrpSpPr>
        <p:grpSpPr>
          <a:xfrm>
            <a:off x="0" y="1052513"/>
            <a:ext cx="3578225" cy="2808287"/>
            <a:chOff x="-230137" y="1268819"/>
            <a:chExt cx="4392613" cy="3201321"/>
          </a:xfrm>
        </p:grpSpPr>
        <p:pic>
          <p:nvPicPr>
            <p:cNvPr id="19462" name="Picture 11" descr="C:\Users\xcb\AppData\Roaming\Tencent\Users\378604782\QQ\WinTemp\RichOle\TRG~$JLE}ITHY3{AW03@)RT.png"/>
            <p:cNvPicPr>
              <a:picLocks noChangeAspect="1"/>
            </p:cNvPicPr>
            <p:nvPr/>
          </p:nvPicPr>
          <p:blipFill>
            <a:blip r:embed="rId4"/>
            <a:stretch>
              <a:fillRect/>
            </a:stretch>
          </p:blipFill>
          <p:spPr>
            <a:xfrm>
              <a:off x="-4142" y="1268819"/>
              <a:ext cx="3940624" cy="3201321"/>
            </a:xfrm>
            <a:prstGeom prst="rect">
              <a:avLst/>
            </a:prstGeom>
            <a:noFill/>
            <a:ln w="9525">
              <a:noFill/>
            </a:ln>
          </p:spPr>
        </p:pic>
        <p:sp>
          <p:nvSpPr>
            <p:cNvPr id="19463" name="矩形 9"/>
            <p:cNvSpPr/>
            <p:nvPr/>
          </p:nvSpPr>
          <p:spPr>
            <a:xfrm>
              <a:off x="-230137" y="3140975"/>
              <a:ext cx="4392613" cy="522287"/>
            </a:xfrm>
            <a:prstGeom prst="rect">
              <a:avLst/>
            </a:prstGeom>
            <a:noFill/>
            <a:ln w="9525">
              <a:noFill/>
            </a:ln>
          </p:spPr>
          <p:txBody>
            <a:bodyPr>
              <a:spAutoFit/>
            </a:bodyPr>
            <a:lstStyle/>
            <a:p>
              <a:pPr lvl="0" algn="ctr" eaLnBrk="0" hangingPunct="0"/>
              <a:r>
                <a:rPr lang="zh-CN" altLang="en-US" sz="2800" b="1" dirty="0">
                  <a:solidFill>
                    <a:srgbClr val="0070C0"/>
                  </a:solidFill>
                  <a:latin typeface="方正舒体" pitchFamily="2" charset="-122"/>
                  <a:ea typeface="方正舒体" pitchFamily="2" charset="-122"/>
                  <a:sym typeface="微软雅黑" panose="020B0503020204020204" pitchFamily="34" charset="-122"/>
                </a:rPr>
                <a:t>一点体会</a:t>
              </a:r>
            </a:p>
          </p:txBody>
        </p:sp>
      </p:grpSp>
      <p:sp>
        <p:nvSpPr>
          <p:cNvPr id="3" name="矩形 2"/>
          <p:cNvSpPr/>
          <p:nvPr/>
        </p:nvSpPr>
        <p:spPr>
          <a:xfrm>
            <a:off x="3779934" y="1969341"/>
            <a:ext cx="2757485" cy="70788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宋体" panose="02010600030101010101" pitchFamily="2" charset="-122"/>
                <a:cs typeface="+mn-cs"/>
              </a:rPr>
              <a:t>功夫在诗外</a:t>
            </a:r>
          </a:p>
        </p:txBody>
      </p:sp>
      <p:sp>
        <p:nvSpPr>
          <p:cNvPr id="6" name="矩形 5"/>
          <p:cNvSpPr/>
          <p:nvPr/>
        </p:nvSpPr>
        <p:spPr>
          <a:xfrm>
            <a:off x="4716012" y="3068969"/>
            <a:ext cx="3272050" cy="70788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宋体" panose="02010600030101010101" pitchFamily="2" charset="-122"/>
                <a:cs typeface="+mn-cs"/>
              </a:rPr>
              <a:t>细节决定成败</a:t>
            </a:r>
          </a:p>
        </p:txBody>
      </p:sp>
      <p:sp>
        <p:nvSpPr>
          <p:cNvPr id="8" name="矩形 7"/>
          <p:cNvSpPr/>
          <p:nvPr/>
        </p:nvSpPr>
        <p:spPr>
          <a:xfrm>
            <a:off x="2771850" y="4077054"/>
            <a:ext cx="3272050" cy="707886"/>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Times New Roman" panose="02020603050405020304" pitchFamily="18" charset="0"/>
                <a:ea typeface="宋体" panose="02010600030101010101" pitchFamily="2" charset="-122"/>
                <a:cs typeface="+mn-cs"/>
              </a:rPr>
              <a:t>以天下为课题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stretch>
            <a:fillRect/>
          </a:stretch>
        </p:blipFill>
        <p:spPr>
          <a:xfrm>
            <a:off x="0" y="0"/>
            <a:ext cx="9288080" cy="5715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10"/>
          <p:cNvGraphicFramePr>
            <a:graphicFrameLocks noGrp="1"/>
          </p:cNvGraphicFramePr>
          <p:nvPr>
            <p:ph idx="1"/>
            <p:extLst/>
          </p:nvPr>
        </p:nvGraphicFramePr>
        <p:xfrm>
          <a:off x="502444" y="1128714"/>
          <a:ext cx="8137922" cy="37647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85901" y="3896668"/>
            <a:ext cx="292037" cy="327782"/>
          </a:xfrm>
          <a:prstGeom prst="rect">
            <a:avLst/>
          </a:prstGeom>
          <a:noFill/>
        </p:spPr>
        <p:txBody>
          <a:bodyPr wrap="square" rtlCol="0">
            <a:spAutoFit/>
          </a:bodyPr>
          <a:lstStyle/>
          <a:p>
            <a:r>
              <a:rPr lang="en-US" altLang="zh-CN" sz="1530" b="1" dirty="0">
                <a:solidFill>
                  <a:srgbClr val="C00000"/>
                </a:solidFill>
                <a:cs typeface="+mn-ea"/>
                <a:sym typeface="+mn-lt"/>
              </a:rPr>
              <a:t>2</a:t>
            </a:r>
            <a:endParaRPr lang="zh-CN" altLang="en-US" sz="1530" b="1" dirty="0">
              <a:solidFill>
                <a:srgbClr val="C00000"/>
              </a:solidFill>
              <a:cs typeface="+mn-ea"/>
              <a:sym typeface="+mn-lt"/>
            </a:endParaRPr>
          </a:p>
        </p:txBody>
      </p:sp>
      <p:sp>
        <p:nvSpPr>
          <p:cNvPr id="9" name="TextBox 11"/>
          <p:cNvSpPr txBox="1"/>
          <p:nvPr/>
        </p:nvSpPr>
        <p:spPr>
          <a:xfrm>
            <a:off x="2798357" y="2504305"/>
            <a:ext cx="481203" cy="327782"/>
          </a:xfrm>
          <a:prstGeom prst="rect">
            <a:avLst/>
          </a:prstGeom>
          <a:noFill/>
        </p:spPr>
        <p:txBody>
          <a:bodyPr wrap="square" rtlCol="0">
            <a:spAutoFit/>
          </a:bodyPr>
          <a:lstStyle/>
          <a:p>
            <a:r>
              <a:rPr lang="en-US" altLang="zh-CN" sz="1530" b="1" dirty="0">
                <a:solidFill>
                  <a:srgbClr val="C00000"/>
                </a:solidFill>
                <a:cs typeface="+mn-ea"/>
                <a:sym typeface="+mn-lt"/>
              </a:rPr>
              <a:t>13</a:t>
            </a:r>
            <a:endParaRPr lang="zh-CN" altLang="en-US" sz="1530" b="1" dirty="0">
              <a:solidFill>
                <a:srgbClr val="C00000"/>
              </a:solidFill>
              <a:cs typeface="+mn-ea"/>
              <a:sym typeface="+mn-lt"/>
            </a:endParaRPr>
          </a:p>
        </p:txBody>
      </p:sp>
      <p:sp>
        <p:nvSpPr>
          <p:cNvPr id="10" name="TextBox 11"/>
          <p:cNvSpPr txBox="1"/>
          <p:nvPr/>
        </p:nvSpPr>
        <p:spPr>
          <a:xfrm>
            <a:off x="5955008" y="1623856"/>
            <a:ext cx="440627" cy="327782"/>
          </a:xfrm>
          <a:prstGeom prst="rect">
            <a:avLst/>
          </a:prstGeom>
          <a:noFill/>
        </p:spPr>
        <p:txBody>
          <a:bodyPr wrap="square" rtlCol="0">
            <a:spAutoFit/>
          </a:bodyPr>
          <a:lstStyle/>
          <a:p>
            <a:r>
              <a:rPr lang="en-US" altLang="zh-CN" sz="1530" b="1" dirty="0">
                <a:solidFill>
                  <a:srgbClr val="C00000"/>
                </a:solidFill>
                <a:cs typeface="+mn-ea"/>
                <a:sym typeface="+mn-lt"/>
              </a:rPr>
              <a:t>20</a:t>
            </a:r>
            <a:endParaRPr lang="zh-CN" altLang="en-US" sz="1530" b="1" dirty="0">
              <a:solidFill>
                <a:srgbClr val="C00000"/>
              </a:solidFill>
              <a:cs typeface="+mn-ea"/>
              <a:sym typeface="+mn-lt"/>
            </a:endParaRPr>
          </a:p>
        </p:txBody>
      </p:sp>
      <p:sp>
        <p:nvSpPr>
          <p:cNvPr id="11" name="TextBox 11"/>
          <p:cNvSpPr txBox="1"/>
          <p:nvPr/>
        </p:nvSpPr>
        <p:spPr>
          <a:xfrm>
            <a:off x="4883174" y="1928554"/>
            <a:ext cx="473774" cy="327782"/>
          </a:xfrm>
          <a:prstGeom prst="rect">
            <a:avLst/>
          </a:prstGeom>
          <a:noFill/>
        </p:spPr>
        <p:txBody>
          <a:bodyPr wrap="square" rtlCol="0">
            <a:spAutoFit/>
          </a:bodyPr>
          <a:lstStyle/>
          <a:p>
            <a:r>
              <a:rPr lang="en-US" altLang="zh-CN" sz="1530" b="1" dirty="0">
                <a:solidFill>
                  <a:srgbClr val="C00000"/>
                </a:solidFill>
                <a:cs typeface="+mn-ea"/>
                <a:sym typeface="+mn-lt"/>
              </a:rPr>
              <a:t>18</a:t>
            </a:r>
            <a:endParaRPr lang="zh-CN" altLang="en-US" sz="1530" b="1" dirty="0">
              <a:solidFill>
                <a:srgbClr val="C00000"/>
              </a:solidFill>
              <a:cs typeface="+mn-ea"/>
              <a:sym typeface="+mn-lt"/>
            </a:endParaRPr>
          </a:p>
        </p:txBody>
      </p:sp>
      <p:sp>
        <p:nvSpPr>
          <p:cNvPr id="12" name="TextBox 11"/>
          <p:cNvSpPr txBox="1"/>
          <p:nvPr/>
        </p:nvSpPr>
        <p:spPr>
          <a:xfrm>
            <a:off x="3728596" y="2137768"/>
            <a:ext cx="583265" cy="327782"/>
          </a:xfrm>
          <a:prstGeom prst="rect">
            <a:avLst/>
          </a:prstGeom>
          <a:noFill/>
        </p:spPr>
        <p:txBody>
          <a:bodyPr wrap="square" rtlCol="0">
            <a:spAutoFit/>
          </a:bodyPr>
          <a:lstStyle/>
          <a:p>
            <a:r>
              <a:rPr lang="en-US" sz="1530" b="1" dirty="0">
                <a:solidFill>
                  <a:srgbClr val="C00000"/>
                </a:solidFill>
                <a:cs typeface="+mn-ea"/>
                <a:sym typeface="+mn-lt"/>
              </a:rPr>
              <a:t>15.7</a:t>
            </a:r>
          </a:p>
        </p:txBody>
      </p:sp>
      <p:grpSp>
        <p:nvGrpSpPr>
          <p:cNvPr id="2" name="组合 1"/>
          <p:cNvGrpSpPr/>
          <p:nvPr/>
        </p:nvGrpSpPr>
        <p:grpSpPr>
          <a:xfrm>
            <a:off x="8329" y="337220"/>
            <a:ext cx="7314914" cy="458958"/>
            <a:chOff x="107504" y="5012798"/>
            <a:chExt cx="9144000" cy="458958"/>
          </a:xfrm>
        </p:grpSpPr>
        <p:pic>
          <p:nvPicPr>
            <p:cNvPr id="15" name="Picture 3" descr="F:\案例二\355\ornsoft\page_bg.jpg-id=8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47" b="15625"/>
            <a:stretch/>
          </p:blipFill>
          <p:spPr bwMode="auto">
            <a:xfrm>
              <a:off x="107504" y="5012798"/>
              <a:ext cx="9144000" cy="458958"/>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2890723" y="5012798"/>
              <a:ext cx="3712010" cy="397032"/>
            </a:xfrm>
            <a:prstGeom prst="rect">
              <a:avLst/>
            </a:prstGeom>
          </p:spPr>
          <p:txBody>
            <a:bodyPr wrap="square">
              <a:spAutoFit/>
            </a:bodyPr>
            <a:lstStyle/>
            <a:p>
              <a:pPr algn="ctr"/>
              <a:r>
                <a:rPr lang="zh-CN" altLang="en-US" sz="1980" b="1" dirty="0">
                  <a:solidFill>
                    <a:schemeClr val="bg1"/>
                  </a:solidFill>
                  <a:cs typeface="+mn-ea"/>
                  <a:sym typeface="+mn-lt"/>
                </a:rPr>
                <a:t>国家社科</a:t>
              </a:r>
              <a:r>
                <a:rPr lang="zh-CN" altLang="en-US" sz="1980" b="1" dirty="0" smtClean="0">
                  <a:solidFill>
                    <a:schemeClr val="bg1"/>
                  </a:solidFill>
                  <a:cs typeface="+mn-ea"/>
                  <a:sym typeface="+mn-lt"/>
                </a:rPr>
                <a:t>基金投入情况</a:t>
              </a:r>
              <a:endParaRPr lang="zh-CN" altLang="en-US" sz="1980" b="1" dirty="0">
                <a:solidFill>
                  <a:schemeClr val="bg1"/>
                </a:solidFill>
                <a:cs typeface="+mn-ea"/>
                <a:sym typeface="+mn-lt"/>
              </a:endParaRPr>
            </a:p>
          </p:txBody>
        </p:sp>
      </p:grpSp>
      <p:sp>
        <p:nvSpPr>
          <p:cNvPr id="14" name="文本框 1"/>
          <p:cNvSpPr txBox="1"/>
          <p:nvPr/>
        </p:nvSpPr>
        <p:spPr>
          <a:xfrm>
            <a:off x="3665786" y="1733191"/>
            <a:ext cx="1292148" cy="313932"/>
          </a:xfrm>
          <a:prstGeom prst="rect">
            <a:avLst/>
          </a:prstGeom>
          <a:noFill/>
        </p:spPr>
        <p:txBody>
          <a:bodyPr wrap="square" rtlCol="0">
            <a:spAutoFit/>
          </a:bodyPr>
          <a:lstStyle/>
          <a:p>
            <a:r>
              <a:rPr lang="zh-CN" altLang="en-US" sz="1440" b="1" dirty="0">
                <a:cs typeface="+mn-ea"/>
                <a:sym typeface="+mn-lt"/>
              </a:rPr>
              <a:t>单位：亿元</a:t>
            </a:r>
          </a:p>
        </p:txBody>
      </p:sp>
      <p:pic>
        <p:nvPicPr>
          <p:cNvPr id="16" name="图片 4" descr="www.tuweimei.comComp_9747348_P4PxfN9GCZ1pR6DX57BokrHZKNZoOZEe.jpg"/>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970" y="2444978"/>
            <a:ext cx="1538030" cy="1587643"/>
          </a:xfrm>
          <a:prstGeom prst="rect">
            <a:avLst/>
          </a:prstGeom>
          <a:noFill/>
          <a:ln>
            <a:noFill/>
          </a:ln>
        </p:spPr>
      </p:pic>
    </p:spTree>
    <p:extLst>
      <p:ext uri="{BB962C8B-B14F-4D97-AF65-F5344CB8AC3E}">
        <p14:creationId xmlns:p14="http://schemas.microsoft.com/office/powerpoint/2010/main" val="3788744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54169"/>
            <a:ext cx="6408712" cy="515100"/>
            <a:chOff x="-108520" y="4996878"/>
            <a:chExt cx="9144000" cy="270139"/>
          </a:xfrm>
        </p:grpSpPr>
        <p:pic>
          <p:nvPicPr>
            <p:cNvPr id="6" name="Picture 3" descr="F:\案例二\355\ornsoft\page_bg.jpg-id=87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847" b="15625"/>
            <a:stretch/>
          </p:blipFill>
          <p:spPr bwMode="auto">
            <a:xfrm>
              <a:off x="-108520" y="4996878"/>
              <a:ext cx="9144000" cy="270139"/>
            </a:xfrm>
            <a:prstGeom prst="rect">
              <a:avLst/>
            </a:prstGeom>
            <a:noFill/>
            <a:extLst>
              <a:ext uri="{909E8E84-426E-40DD-AFC4-6F175D3DCCD1}">
                <a14:hiddenFill xmlns:a14="http://schemas.microsoft.com/office/drawing/2010/main">
                  <a:solidFill>
                    <a:srgbClr val="FFFFFF"/>
                  </a:solidFill>
                </a14:hiddenFill>
              </a:ext>
            </a:extLst>
          </p:spPr>
        </p:pic>
        <p:sp>
          <p:nvSpPr>
            <p:cNvPr id="45057" name="TextBox 1"/>
            <p:cNvSpPr txBox="1">
              <a:spLocks noChangeArrowheads="1"/>
            </p:cNvSpPr>
            <p:nvPr/>
          </p:nvSpPr>
          <p:spPr bwMode="auto">
            <a:xfrm>
              <a:off x="-108520" y="5007088"/>
              <a:ext cx="7006200" cy="222746"/>
            </a:xfrm>
            <a:prstGeom prst="rect">
              <a:avLst/>
            </a:prstGeom>
            <a:noFill/>
            <a:ln>
              <a:noFill/>
            </a:ln>
          </p:spPr>
          <p:txBody>
            <a:bodyPr wrap="square">
              <a:spAutoFit/>
            </a:bodyPr>
            <a:lstStyle>
              <a:lvl1pPr>
                <a:defRPr kumimoji="1" sz="2400">
                  <a:solidFill>
                    <a:schemeClr val="tx1"/>
                  </a:solidFill>
                  <a:latin typeface="Garamond"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Garamond" charset="0"/>
                  <a:ea typeface="宋体" panose="02010600030101010101" pitchFamily="2" charset="-122"/>
                </a:defRPr>
              </a:lvl2pPr>
              <a:lvl3pPr marL="1143000" indent="-228600">
                <a:defRPr kumimoji="1" sz="2400">
                  <a:solidFill>
                    <a:schemeClr val="tx1"/>
                  </a:solidFill>
                  <a:latin typeface="Garamond" charset="0"/>
                  <a:ea typeface="宋体" panose="02010600030101010101" pitchFamily="2" charset="-122"/>
                </a:defRPr>
              </a:lvl3pPr>
              <a:lvl4pPr marL="1600200" indent="-228600">
                <a:defRPr kumimoji="1" sz="2400">
                  <a:solidFill>
                    <a:schemeClr val="tx1"/>
                  </a:solidFill>
                  <a:latin typeface="Garamond" charset="0"/>
                  <a:ea typeface="宋体" panose="02010600030101010101" pitchFamily="2" charset="-122"/>
                </a:defRPr>
              </a:lvl4pPr>
              <a:lvl5pPr marL="2057400" indent="-228600">
                <a:defRPr kumimoji="1" sz="2400">
                  <a:solidFill>
                    <a:schemeClr val="tx1"/>
                  </a:solidFill>
                  <a:latin typeface="Garamond"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Garamond"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Garamond"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Garamond"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Garamond" charset="0"/>
                  <a:ea typeface="宋体" panose="02010600030101010101" pitchFamily="2" charset="-122"/>
                </a:defRPr>
              </a:lvl9pPr>
            </a:lstStyle>
            <a:p>
              <a:pPr algn="ctr"/>
              <a:r>
                <a:rPr lang="zh-CN" altLang="en-US" sz="2160" b="1" dirty="0">
                  <a:solidFill>
                    <a:schemeClr val="bg1"/>
                  </a:solidFill>
                  <a:latin typeface="+mn-lt"/>
                  <a:ea typeface="+mn-ea"/>
                  <a:cs typeface="+mn-ea"/>
                  <a:sym typeface="+mn-lt"/>
                </a:rPr>
                <a:t>国家社科基金项目近年来立项情况</a:t>
              </a:r>
            </a:p>
          </p:txBody>
        </p:sp>
      </p:grpSp>
      <p:graphicFrame>
        <p:nvGraphicFramePr>
          <p:cNvPr id="3" name="表格 2"/>
          <p:cNvGraphicFramePr>
            <a:graphicFrameLocks noGrp="1"/>
          </p:cNvGraphicFramePr>
          <p:nvPr>
            <p:extLst>
              <p:ext uri="{D42A27DB-BD31-4B8C-83A1-F6EECF244321}">
                <p14:modId xmlns:p14="http://schemas.microsoft.com/office/powerpoint/2010/main" val="598762252"/>
              </p:ext>
            </p:extLst>
          </p:nvPr>
        </p:nvGraphicFramePr>
        <p:xfrm>
          <a:off x="1" y="1172234"/>
          <a:ext cx="9144001" cy="3783461"/>
        </p:xfrm>
        <a:graphic>
          <a:graphicData uri="http://schemas.openxmlformats.org/drawingml/2006/table">
            <a:tbl>
              <a:tblPr/>
              <a:tblGrid>
                <a:gridCol w="886265">
                  <a:extLst>
                    <a:ext uri="{9D8B030D-6E8A-4147-A177-3AD203B41FA5}">
                      <a16:colId xmlns:a16="http://schemas.microsoft.com/office/drawing/2014/main" xmlns="" val="20000"/>
                    </a:ext>
                  </a:extLst>
                </a:gridCol>
                <a:gridCol w="956971">
                  <a:extLst>
                    <a:ext uri="{9D8B030D-6E8A-4147-A177-3AD203B41FA5}">
                      <a16:colId xmlns:a16="http://schemas.microsoft.com/office/drawing/2014/main" xmlns="" val="959807613"/>
                    </a:ext>
                  </a:extLst>
                </a:gridCol>
                <a:gridCol w="939153">
                  <a:extLst>
                    <a:ext uri="{9D8B030D-6E8A-4147-A177-3AD203B41FA5}">
                      <a16:colId xmlns:a16="http://schemas.microsoft.com/office/drawing/2014/main" xmlns="" val="20001"/>
                    </a:ext>
                  </a:extLst>
                </a:gridCol>
                <a:gridCol w="1058092">
                  <a:extLst>
                    <a:ext uri="{9D8B030D-6E8A-4147-A177-3AD203B41FA5}">
                      <a16:colId xmlns:a16="http://schemas.microsoft.com/office/drawing/2014/main" xmlns="" val="20002"/>
                    </a:ext>
                  </a:extLst>
                </a:gridCol>
                <a:gridCol w="1192547">
                  <a:extLst>
                    <a:ext uri="{9D8B030D-6E8A-4147-A177-3AD203B41FA5}">
                      <a16:colId xmlns:a16="http://schemas.microsoft.com/office/drawing/2014/main" xmlns="" val="20003"/>
                    </a:ext>
                  </a:extLst>
                </a:gridCol>
                <a:gridCol w="1192063">
                  <a:extLst>
                    <a:ext uri="{9D8B030D-6E8A-4147-A177-3AD203B41FA5}">
                      <a16:colId xmlns:a16="http://schemas.microsoft.com/office/drawing/2014/main" xmlns="" val="20004"/>
                    </a:ext>
                  </a:extLst>
                </a:gridCol>
                <a:gridCol w="1147119">
                  <a:extLst>
                    <a:ext uri="{9D8B030D-6E8A-4147-A177-3AD203B41FA5}">
                      <a16:colId xmlns:a16="http://schemas.microsoft.com/office/drawing/2014/main" xmlns="" val="20005"/>
                    </a:ext>
                  </a:extLst>
                </a:gridCol>
                <a:gridCol w="1063264">
                  <a:extLst>
                    <a:ext uri="{9D8B030D-6E8A-4147-A177-3AD203B41FA5}">
                      <a16:colId xmlns:a16="http://schemas.microsoft.com/office/drawing/2014/main" xmlns="" val="20006"/>
                    </a:ext>
                  </a:extLst>
                </a:gridCol>
                <a:gridCol w="708527">
                  <a:extLst>
                    <a:ext uri="{9D8B030D-6E8A-4147-A177-3AD203B41FA5}">
                      <a16:colId xmlns:a16="http://schemas.microsoft.com/office/drawing/2014/main" xmlns="" val="20007"/>
                    </a:ext>
                  </a:extLst>
                </a:gridCol>
              </a:tblGrid>
              <a:tr h="42026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年度</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2017</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2016</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2015</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2014</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2013</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2012</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2011</a:t>
                      </a:r>
                      <a:r>
                        <a:rPr kumimoji="0" lang="zh-CN" altLang="en-US" sz="1200" b="1" i="0" u="none" strike="noStrike" cap="none" normalizeH="0" baseline="0" dirty="0">
                          <a:ln>
                            <a:noFill/>
                          </a:ln>
                          <a:solidFill>
                            <a:srgbClr val="000514"/>
                          </a:solidFill>
                          <a:effectLst/>
                          <a:latin typeface="+mn-lt"/>
                          <a:ea typeface="+mn-ea"/>
                          <a:cs typeface="+mn-ea"/>
                          <a:sym typeface="+mn-lt"/>
                        </a:rPr>
                        <a:t>年</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六年立项数</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0"/>
                  </a:ext>
                </a:extLst>
              </a:tr>
              <a:tr h="5486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申报总数</a:t>
                      </a:r>
                      <a:r>
                        <a:rPr kumimoji="0" lang="en-US" altLang="zh-CN" sz="1200" b="1" i="0" u="none" strike="noStrike" cap="none" normalizeH="0" baseline="0" dirty="0">
                          <a:ln>
                            <a:noFill/>
                          </a:ln>
                          <a:solidFill>
                            <a:srgbClr val="000514"/>
                          </a:solidFill>
                          <a:effectLst/>
                          <a:latin typeface="+mn-lt"/>
                          <a:ea typeface="+mn-ea"/>
                          <a:cs typeface="+mn-ea"/>
                          <a:sym typeface="+mn-lt"/>
                        </a:rPr>
                        <a:t>/</a:t>
                      </a:r>
                      <a:r>
                        <a:rPr kumimoji="0" lang="zh-CN" altLang="en-US" sz="1200" b="1" i="0" u="none" strike="noStrike" cap="none" normalizeH="0" baseline="0" dirty="0">
                          <a:ln>
                            <a:noFill/>
                          </a:ln>
                          <a:solidFill>
                            <a:srgbClr val="000514"/>
                          </a:solidFill>
                          <a:effectLst/>
                          <a:latin typeface="+mn-lt"/>
                          <a:ea typeface="+mn-ea"/>
                          <a:cs typeface="+mn-ea"/>
                          <a:sym typeface="+mn-lt"/>
                        </a:rPr>
                        <a:t>立项总数</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29440/4289</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FF0000"/>
                          </a:solidFill>
                          <a:effectLst/>
                          <a:latin typeface="+mn-lt"/>
                          <a:ea typeface="+mn-ea"/>
                          <a:cs typeface="+mn-ea"/>
                          <a:sym typeface="+mn-lt"/>
                        </a:rPr>
                        <a:t>14.57%</a:t>
                      </a:r>
                      <a:r>
                        <a:rPr kumimoji="0" lang="en-US" altLang="zh-CN" sz="1200" b="0" i="0" u="none" strike="noStrike" cap="none" normalizeH="0" baseline="0" dirty="0">
                          <a:ln>
                            <a:noFill/>
                          </a:ln>
                          <a:solidFill>
                            <a:srgbClr val="000514"/>
                          </a:solidFill>
                          <a:effectLst/>
                          <a:latin typeface="+mn-lt"/>
                          <a:ea typeface="+mn-ea"/>
                          <a:cs typeface="+mn-ea"/>
                          <a:sym typeface="+mn-lt"/>
                        </a:rPr>
                        <a:t>)</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28053</a:t>
                      </a: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000514"/>
                          </a:solidFill>
                          <a:effectLst/>
                          <a:latin typeface="+mn-lt"/>
                          <a:ea typeface="+mn-ea"/>
                          <a:cs typeface="+mn-ea"/>
                          <a:sym typeface="+mn-lt"/>
                        </a:rPr>
                        <a:t>3917</a:t>
                      </a: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kern="1200" cap="none" normalizeH="0" baseline="0" dirty="0">
                          <a:ln>
                            <a:noFill/>
                          </a:ln>
                          <a:solidFill>
                            <a:srgbClr val="FF0000"/>
                          </a:solidFill>
                          <a:effectLst/>
                          <a:latin typeface="+mn-lt"/>
                          <a:ea typeface="+mn-ea"/>
                          <a:cs typeface="+mn-ea"/>
                          <a:sym typeface="+mn-lt"/>
                        </a:rPr>
                        <a:t>13.96%</a:t>
                      </a:r>
                      <a:r>
                        <a:rPr kumimoji="0" lang="zh-CN" altLang="en-US" sz="1200" b="0" i="0" u="none" strike="noStrike" cap="none" normalizeH="0" baseline="0" dirty="0">
                          <a:ln>
                            <a:noFill/>
                          </a:ln>
                          <a:solidFill>
                            <a:srgbClr val="000514"/>
                          </a:solidFill>
                          <a:effectLst/>
                          <a:latin typeface="+mn-lt"/>
                          <a:ea typeface="+mn-ea"/>
                          <a:cs typeface="+mn-ea"/>
                          <a:sym typeface="+mn-lt"/>
                        </a:rPr>
                        <a:t>）</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27916/3777</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000514"/>
                          </a:solidFill>
                          <a:effectLst/>
                          <a:latin typeface="+mn-lt"/>
                          <a:ea typeface="+mn-ea"/>
                          <a:cs typeface="+mn-ea"/>
                          <a:sym typeface="+mn-lt"/>
                        </a:rPr>
                        <a:t>4</a:t>
                      </a:r>
                      <a:r>
                        <a:rPr kumimoji="0" lang="zh-CN" altLang="en-US" sz="1200" b="0" i="0" u="none" strike="noStrike" cap="none" normalizeH="0" baseline="0" dirty="0">
                          <a:ln>
                            <a:noFill/>
                          </a:ln>
                          <a:solidFill>
                            <a:srgbClr val="000514"/>
                          </a:solidFill>
                          <a:effectLst/>
                          <a:latin typeface="+mn-lt"/>
                          <a:ea typeface="+mn-ea"/>
                          <a:cs typeface="+mn-ea"/>
                          <a:sym typeface="+mn-lt"/>
                        </a:rPr>
                        <a:t>项举报未列）</a:t>
                      </a:r>
                      <a:r>
                        <a:rPr kumimoji="0" lang="en-US" altLang="zh-CN" sz="1200" b="0" i="0" u="none" strike="noStrike" cap="none" normalizeH="0" baseline="0" dirty="0">
                          <a:ln>
                            <a:noFill/>
                          </a:ln>
                          <a:solidFill>
                            <a:srgbClr val="FF0000"/>
                          </a:solidFill>
                          <a:effectLst/>
                          <a:latin typeface="+mn-lt"/>
                          <a:ea typeface="+mn-ea"/>
                          <a:cs typeface="+mn-ea"/>
                          <a:sym typeface="+mn-lt"/>
                        </a:rPr>
                        <a:t>13.5%</a:t>
                      </a:r>
                      <a:endParaRPr kumimoji="0" lang="zh-CN" sz="1200" b="0" i="0" u="none" strike="noStrike" cap="none" normalizeH="0" baseline="0" dirty="0">
                        <a:ln>
                          <a:noFill/>
                        </a:ln>
                        <a:solidFill>
                          <a:srgbClr val="FF000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28186/ 3818</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000514"/>
                          </a:solidFill>
                          <a:effectLst/>
                          <a:latin typeface="+mn-lt"/>
                          <a:ea typeface="+mn-ea"/>
                          <a:cs typeface="+mn-ea"/>
                          <a:sym typeface="+mn-lt"/>
                        </a:rPr>
                        <a:t>2</a:t>
                      </a:r>
                      <a:r>
                        <a:rPr kumimoji="0" lang="zh-CN" altLang="en-US" sz="1200" b="0" i="0" u="none" strike="noStrike" cap="none" normalizeH="0" baseline="0" dirty="0">
                          <a:ln>
                            <a:noFill/>
                          </a:ln>
                          <a:solidFill>
                            <a:srgbClr val="000514"/>
                          </a:solidFill>
                          <a:effectLst/>
                          <a:latin typeface="+mn-lt"/>
                          <a:ea typeface="+mn-ea"/>
                          <a:cs typeface="+mn-ea"/>
                          <a:sym typeface="+mn-lt"/>
                        </a:rPr>
                        <a:t>项举报未列）</a:t>
                      </a:r>
                      <a:r>
                        <a:rPr kumimoji="0" lang="en-US" altLang="zh-CN" sz="1200" b="0" i="0" u="none" strike="noStrike" kern="1200" cap="none" normalizeH="0" baseline="0" dirty="0">
                          <a:ln>
                            <a:noFill/>
                          </a:ln>
                          <a:solidFill>
                            <a:srgbClr val="FF0000"/>
                          </a:solidFill>
                          <a:effectLst/>
                          <a:latin typeface="+mn-lt"/>
                          <a:ea typeface="+mn-ea"/>
                          <a:cs typeface="+mn-ea"/>
                          <a:sym typeface="+mn-lt"/>
                        </a:rPr>
                        <a:t>13.6</a:t>
                      </a:r>
                      <a:r>
                        <a:rPr kumimoji="0" lang="en-US" altLang="zh-CN" sz="1200" b="0" i="0" u="none" strike="noStrike" cap="none" normalizeH="0" baseline="0" dirty="0">
                          <a:ln>
                            <a:noFill/>
                          </a:ln>
                          <a:solidFill>
                            <a:srgbClr val="FF0000"/>
                          </a:solidFill>
                          <a:effectLst/>
                          <a:latin typeface="+mn-lt"/>
                          <a:ea typeface="+mn-ea"/>
                          <a:cs typeface="+mn-ea"/>
                          <a:sym typeface="+mn-lt"/>
                        </a:rPr>
                        <a:t>%</a:t>
                      </a:r>
                      <a:endParaRPr kumimoji="0" lang="zh-CN" sz="1200" b="0" i="0" u="none" strike="noStrike" cap="none" normalizeH="0" baseline="0" dirty="0">
                        <a:ln>
                          <a:noFill/>
                        </a:ln>
                        <a:solidFill>
                          <a:srgbClr val="FF000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28678/3826</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000514"/>
                          </a:solidFill>
                          <a:effectLst/>
                          <a:latin typeface="+mn-lt"/>
                          <a:ea typeface="+mn-ea"/>
                          <a:cs typeface="+mn-ea"/>
                          <a:sym typeface="+mn-lt"/>
                        </a:rPr>
                        <a:t>8</a:t>
                      </a:r>
                      <a:r>
                        <a:rPr kumimoji="0" lang="zh-CN" altLang="en-US" sz="1200" b="0" i="0" u="none" strike="noStrike" cap="none" normalizeH="0" baseline="0" dirty="0">
                          <a:ln>
                            <a:noFill/>
                          </a:ln>
                          <a:solidFill>
                            <a:srgbClr val="000514"/>
                          </a:solidFill>
                          <a:effectLst/>
                          <a:latin typeface="+mn-lt"/>
                          <a:ea typeface="+mn-ea"/>
                          <a:cs typeface="+mn-ea"/>
                          <a:sym typeface="+mn-lt"/>
                        </a:rPr>
                        <a:t>项未列）</a:t>
                      </a:r>
                      <a:endParaRPr kumimoji="0" lang="en-US" alt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kern="1200" cap="none" normalizeH="0" baseline="0" dirty="0">
                          <a:ln>
                            <a:noFill/>
                          </a:ln>
                          <a:solidFill>
                            <a:srgbClr val="FF0000"/>
                          </a:solidFill>
                          <a:effectLst/>
                          <a:latin typeface="+mn-lt"/>
                          <a:ea typeface="+mn-ea"/>
                          <a:cs typeface="+mn-ea"/>
                          <a:sym typeface="+mn-lt"/>
                        </a:rPr>
                        <a:t>13.3</a:t>
                      </a:r>
                      <a:r>
                        <a:rPr kumimoji="0" lang="en-US" altLang="zh-CN" sz="1200" b="0" i="0" u="none" strike="noStrike" cap="none" normalizeH="0" baseline="0" dirty="0">
                          <a:ln>
                            <a:noFill/>
                          </a:ln>
                          <a:solidFill>
                            <a:srgbClr val="FF0000"/>
                          </a:solidFill>
                          <a:effectLst/>
                          <a:latin typeface="+mn-lt"/>
                          <a:ea typeface="+mn-ea"/>
                          <a:cs typeface="+mn-ea"/>
                          <a:sym typeface="+mn-lt"/>
                        </a:rPr>
                        <a:t>%</a:t>
                      </a:r>
                      <a:endParaRPr kumimoji="0" lang="zh-CN" sz="1200" b="0" i="0" u="none" strike="noStrike" cap="none" normalizeH="0" baseline="0" dirty="0">
                        <a:ln>
                          <a:noFill/>
                        </a:ln>
                        <a:solidFill>
                          <a:srgbClr val="FF000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25243</a:t>
                      </a:r>
                      <a:r>
                        <a:rPr kumimoji="0" lang="zh-CN" altLang="en-US" sz="1200" b="0" i="0" u="none" strike="noStrike" cap="none" normalizeH="0" baseline="0" dirty="0">
                          <a:ln>
                            <a:noFill/>
                          </a:ln>
                          <a:solidFill>
                            <a:srgbClr val="000514"/>
                          </a:solidFill>
                          <a:effectLst/>
                          <a:latin typeface="+mn-lt"/>
                          <a:ea typeface="+mn-ea"/>
                          <a:cs typeface="+mn-ea"/>
                          <a:sym typeface="+mn-lt"/>
                        </a:rPr>
                        <a:t>（入围</a:t>
                      </a:r>
                      <a:r>
                        <a:rPr kumimoji="0" lang="en-US" altLang="zh-CN" sz="1200" b="0" i="0" u="none" strike="noStrike" cap="none" normalizeH="0" baseline="0" dirty="0">
                          <a:ln>
                            <a:noFill/>
                          </a:ln>
                          <a:solidFill>
                            <a:srgbClr val="000514"/>
                          </a:solidFill>
                          <a:effectLst/>
                          <a:latin typeface="+mn-lt"/>
                          <a:ea typeface="+mn-ea"/>
                          <a:cs typeface="+mn-ea"/>
                          <a:sym typeface="+mn-lt"/>
                        </a:rPr>
                        <a:t>5750</a:t>
                      </a:r>
                      <a:r>
                        <a:rPr kumimoji="0" lang="zh-CN" altLang="en-US" sz="1200" b="0" i="0" u="none" strike="noStrike" cap="none" normalizeH="0" baseline="0" dirty="0">
                          <a:ln>
                            <a:noFill/>
                          </a:ln>
                          <a:solidFill>
                            <a:srgbClr val="000514"/>
                          </a:solidFill>
                          <a:effectLst/>
                          <a:latin typeface="+mn-lt"/>
                          <a:ea typeface="+mn-ea"/>
                          <a:cs typeface="+mn-ea"/>
                          <a:sym typeface="+mn-lt"/>
                        </a:rPr>
                        <a:t>项）</a:t>
                      </a:r>
                      <a:r>
                        <a:rPr kumimoji="0" lang="en-US" altLang="zh-CN" sz="1200" b="0" i="0" u="none" strike="noStrike" cap="none" normalizeH="0" baseline="0" dirty="0">
                          <a:ln>
                            <a:noFill/>
                          </a:ln>
                          <a:solidFill>
                            <a:srgbClr val="000514"/>
                          </a:solidFill>
                          <a:effectLst/>
                          <a:latin typeface="+mn-lt"/>
                          <a:ea typeface="+mn-ea"/>
                          <a:cs typeface="+mn-ea"/>
                          <a:sym typeface="+mn-lt"/>
                        </a:rPr>
                        <a:t>/3291, </a:t>
                      </a:r>
                      <a:r>
                        <a:rPr kumimoji="0" lang="en-US" altLang="zh-CN" sz="1200" b="0" i="0" u="none" strike="noStrike" kern="1200" cap="none" normalizeH="0" baseline="0" dirty="0">
                          <a:ln>
                            <a:noFill/>
                          </a:ln>
                          <a:solidFill>
                            <a:srgbClr val="FF0000"/>
                          </a:solidFill>
                          <a:effectLst/>
                          <a:latin typeface="+mn-lt"/>
                          <a:ea typeface="+mn-ea"/>
                          <a:cs typeface="+mn-ea"/>
                          <a:sym typeface="+mn-lt"/>
                        </a:rPr>
                        <a:t>13</a:t>
                      </a:r>
                      <a:r>
                        <a:rPr kumimoji="0" lang="en-US" altLang="zh-CN" sz="1200" b="0" i="0" u="none" strike="noStrike" cap="none" normalizeH="0" baseline="0" dirty="0">
                          <a:ln>
                            <a:noFill/>
                          </a:ln>
                          <a:solidFill>
                            <a:srgbClr val="FF0000"/>
                          </a:solidFill>
                          <a:effectLst/>
                          <a:latin typeface="+mn-lt"/>
                          <a:ea typeface="+mn-ea"/>
                          <a:cs typeface="+mn-ea"/>
                          <a:sym typeface="+mn-lt"/>
                        </a:rPr>
                        <a:t>%</a:t>
                      </a:r>
                      <a:endParaRPr kumimoji="0" lang="zh-CN" sz="1200" b="0" i="0" u="none" strike="noStrike" cap="none" normalizeH="0" baseline="0" dirty="0">
                        <a:ln>
                          <a:noFill/>
                        </a:ln>
                        <a:solidFill>
                          <a:srgbClr val="FF000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21182/2883</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kern="1200" cap="none" normalizeH="0" baseline="0" dirty="0">
                          <a:ln>
                            <a:noFill/>
                          </a:ln>
                          <a:solidFill>
                            <a:srgbClr val="FF0000"/>
                          </a:solidFill>
                          <a:effectLst/>
                          <a:latin typeface="+mn-lt"/>
                          <a:ea typeface="+mn-ea"/>
                          <a:cs typeface="+mn-ea"/>
                          <a:sym typeface="+mn-lt"/>
                        </a:rPr>
                        <a:t>13.6</a:t>
                      </a:r>
                      <a:r>
                        <a:rPr kumimoji="0" lang="en-US" altLang="zh-CN" sz="1200" b="0" i="0" u="none" strike="noStrike" cap="none" normalizeH="0" baseline="0" dirty="0">
                          <a:ln>
                            <a:noFill/>
                          </a:ln>
                          <a:solidFill>
                            <a:srgbClr val="FF0000"/>
                          </a:solidFill>
                          <a:effectLst/>
                          <a:latin typeface="+mn-lt"/>
                          <a:ea typeface="+mn-ea"/>
                          <a:cs typeface="+mn-ea"/>
                          <a:sym typeface="+mn-lt"/>
                        </a:rPr>
                        <a:t>%</a:t>
                      </a:r>
                      <a:endParaRPr kumimoji="0" lang="zh-CN" sz="1200" b="0" i="0" u="none" strike="noStrike" cap="none" normalizeH="0" baseline="0" dirty="0">
                        <a:ln>
                          <a:noFill/>
                        </a:ln>
                        <a:solidFill>
                          <a:srgbClr val="FF000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70C0"/>
                          </a:solidFill>
                          <a:effectLst/>
                          <a:latin typeface="+mn-lt"/>
                          <a:ea typeface="+mn-ea"/>
                          <a:cs typeface="+mn-ea"/>
                          <a:sym typeface="+mn-lt"/>
                        </a:rPr>
                        <a:t>21512</a:t>
                      </a:r>
                      <a:endParaRPr kumimoji="0" lang="zh-CN" sz="1200" b="1" i="0" u="none" strike="noStrike" cap="none" normalizeH="0" baseline="0" dirty="0">
                        <a:ln>
                          <a:noFill/>
                        </a:ln>
                        <a:solidFill>
                          <a:srgbClr val="0070C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1"/>
                  </a:ext>
                </a:extLst>
              </a:tr>
              <a:tr h="5486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申报重点项目</a:t>
                      </a:r>
                      <a:r>
                        <a:rPr kumimoji="0" lang="en-US" altLang="zh-CN" sz="1200" b="1" i="0" u="none" strike="noStrike" cap="none" normalizeH="0" baseline="0" dirty="0">
                          <a:ln>
                            <a:noFill/>
                          </a:ln>
                          <a:solidFill>
                            <a:srgbClr val="000514"/>
                          </a:solidFill>
                          <a:effectLst/>
                          <a:latin typeface="+mn-lt"/>
                          <a:ea typeface="+mn-ea"/>
                          <a:cs typeface="+mn-ea"/>
                          <a:sym typeface="+mn-lt"/>
                        </a:rPr>
                        <a:t>/</a:t>
                      </a:r>
                      <a:r>
                        <a:rPr kumimoji="0" lang="zh-CN" altLang="en-US" sz="1200" b="1" i="0" u="none" strike="noStrike" cap="none" normalizeH="0" baseline="0" dirty="0">
                          <a:ln>
                            <a:noFill/>
                          </a:ln>
                          <a:solidFill>
                            <a:srgbClr val="000514"/>
                          </a:solidFill>
                          <a:effectLst/>
                          <a:latin typeface="+mn-lt"/>
                          <a:ea typeface="+mn-ea"/>
                          <a:cs typeface="+mn-ea"/>
                          <a:sym typeface="+mn-lt"/>
                        </a:rPr>
                        <a:t>立项数</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B0F0"/>
                          </a:solidFill>
                          <a:effectLst/>
                          <a:latin typeface="+mn-lt"/>
                          <a:ea typeface="+mn-ea"/>
                          <a:cs typeface="+mn-ea"/>
                          <a:sym typeface="+mn-lt"/>
                        </a:rPr>
                        <a:t>2092/343</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B0F0"/>
                          </a:solidFill>
                          <a:effectLst/>
                          <a:latin typeface="+mn-lt"/>
                          <a:ea typeface="+mn-ea"/>
                          <a:cs typeface="+mn-ea"/>
                          <a:sym typeface="+mn-lt"/>
                        </a:rPr>
                        <a:t>(16.40%)</a:t>
                      </a:r>
                      <a:endParaRPr kumimoji="0" lang="zh-CN" altLang="zh-CN" sz="1200" b="0" i="0" u="none" strike="noStrike" cap="none" normalizeH="0" baseline="0" dirty="0">
                        <a:ln>
                          <a:noFill/>
                        </a:ln>
                        <a:solidFill>
                          <a:srgbClr val="00B0F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1706/282</a:t>
                      </a:r>
                    </a:p>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FF0000"/>
                          </a:solidFill>
                          <a:effectLst/>
                          <a:latin typeface="+mn-lt"/>
                          <a:ea typeface="+mn-ea"/>
                          <a:cs typeface="+mn-ea"/>
                          <a:sym typeface="+mn-lt"/>
                        </a:rPr>
                        <a:t>16.52%</a:t>
                      </a:r>
                      <a:r>
                        <a:rPr kumimoji="0" lang="zh-CN" altLang="en-US" sz="1200" b="0" i="0" u="none" strike="noStrike" cap="none" normalizeH="0" baseline="0" dirty="0">
                          <a:ln>
                            <a:noFill/>
                          </a:ln>
                          <a:solidFill>
                            <a:srgbClr val="000514"/>
                          </a:solidFill>
                          <a:effectLst/>
                          <a:latin typeface="+mn-lt"/>
                          <a:ea typeface="+mn-ea"/>
                          <a:cs typeface="+mn-ea"/>
                          <a:sym typeface="+mn-lt"/>
                        </a:rPr>
                        <a:t>）</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1531/274</a:t>
                      </a:r>
                      <a:endParaRPr kumimoji="0" lang="zh-CN" sz="1200" b="0" i="0" u="none" strike="noStrike" cap="none" normalizeH="0" baseline="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17.89%</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1324/309</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23.34%</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立项</a:t>
                      </a:r>
                      <a:r>
                        <a:rPr kumimoji="0" lang="en-US" altLang="zh-CN" sz="1200" b="0" i="0" u="none" strike="noStrike" cap="none" normalizeH="0" baseline="0" dirty="0">
                          <a:ln>
                            <a:noFill/>
                          </a:ln>
                          <a:solidFill>
                            <a:srgbClr val="000514"/>
                          </a:solidFill>
                          <a:effectLst/>
                          <a:latin typeface="+mn-lt"/>
                          <a:ea typeface="+mn-ea"/>
                          <a:cs typeface="+mn-ea"/>
                          <a:sym typeface="+mn-lt"/>
                        </a:rPr>
                        <a:t>272</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160</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153</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1450</a:t>
                      </a:r>
                      <a:endParaRPr kumimoji="0" lang="zh-CN" sz="1200" b="1"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2"/>
                  </a:ext>
                </a:extLst>
              </a:tr>
              <a:tr h="5486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申报一般项目</a:t>
                      </a:r>
                      <a:r>
                        <a:rPr kumimoji="0" lang="en-US" altLang="zh-CN" sz="1200" b="1" i="0" u="none" strike="noStrike" cap="none" normalizeH="0" baseline="0" dirty="0">
                          <a:ln>
                            <a:noFill/>
                          </a:ln>
                          <a:solidFill>
                            <a:srgbClr val="000514"/>
                          </a:solidFill>
                          <a:effectLst/>
                          <a:latin typeface="+mn-lt"/>
                          <a:ea typeface="+mn-ea"/>
                          <a:cs typeface="+mn-ea"/>
                          <a:sym typeface="+mn-lt"/>
                        </a:rPr>
                        <a:t>/</a:t>
                      </a:r>
                      <a:r>
                        <a:rPr kumimoji="0" lang="zh-CN" altLang="en-US" sz="1200" b="1" i="0" u="none" strike="noStrike" cap="none" normalizeH="0" baseline="0" dirty="0">
                          <a:ln>
                            <a:noFill/>
                          </a:ln>
                          <a:solidFill>
                            <a:srgbClr val="000514"/>
                          </a:solidFill>
                          <a:effectLst/>
                          <a:latin typeface="+mn-lt"/>
                          <a:ea typeface="+mn-ea"/>
                          <a:cs typeface="+mn-ea"/>
                          <a:sym typeface="+mn-lt"/>
                        </a:rPr>
                        <a:t>立项数</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20470/2850</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FF0000"/>
                          </a:solidFill>
                          <a:effectLst/>
                          <a:latin typeface="+mn-lt"/>
                          <a:ea typeface="+mn-ea"/>
                          <a:cs typeface="+mn-ea"/>
                          <a:sym typeface="+mn-lt"/>
                        </a:rPr>
                        <a:t>13.92%</a:t>
                      </a:r>
                      <a:r>
                        <a:rPr kumimoji="0" lang="en-US" altLang="zh-CN" sz="1200" b="0" i="0" u="none" strike="noStrike" cap="none" normalizeH="0" baseline="0" dirty="0">
                          <a:ln>
                            <a:noFill/>
                          </a:ln>
                          <a:solidFill>
                            <a:srgbClr val="000514"/>
                          </a:solidFill>
                          <a:effectLst/>
                          <a:latin typeface="+mn-lt"/>
                          <a:ea typeface="+mn-ea"/>
                          <a:cs typeface="+mn-ea"/>
                          <a:sym typeface="+mn-lt"/>
                        </a:rPr>
                        <a:t>)</a:t>
                      </a:r>
                      <a:endParaRPr kumimoji="0" lang="zh-CN" alt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19260/2574</a:t>
                      </a: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FF0000"/>
                          </a:solidFill>
                          <a:effectLst/>
                          <a:latin typeface="+mn-lt"/>
                          <a:ea typeface="+mn-ea"/>
                          <a:cs typeface="+mn-ea"/>
                          <a:sym typeface="+mn-lt"/>
                        </a:rPr>
                        <a:t>13.36%</a:t>
                      </a:r>
                      <a:r>
                        <a:rPr kumimoji="0" lang="zh-CN" altLang="en-US" sz="1200" b="0" i="0" u="none" strike="noStrike" cap="none" normalizeH="0" baseline="0" dirty="0">
                          <a:ln>
                            <a:noFill/>
                          </a:ln>
                          <a:solidFill>
                            <a:srgbClr val="000514"/>
                          </a:solidFill>
                          <a:effectLst/>
                          <a:latin typeface="+mn-lt"/>
                          <a:ea typeface="+mn-ea"/>
                          <a:cs typeface="+mn-ea"/>
                          <a:sym typeface="+mn-lt"/>
                        </a:rPr>
                        <a:t>）</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19318/ 2476</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12.81%</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20137/2465</a:t>
                      </a:r>
                      <a:endParaRPr kumimoji="0" lang="zh-CN" sz="1200" b="0" i="0" u="none" strike="noStrike" cap="none" normalizeH="0" baseline="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12.13%</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立项</a:t>
                      </a:r>
                      <a:r>
                        <a:rPr kumimoji="0" lang="en-US" altLang="zh-CN" sz="1200" b="0" i="0" u="none" strike="noStrike" cap="none" normalizeH="0" baseline="0" dirty="0">
                          <a:ln>
                            <a:noFill/>
                          </a:ln>
                          <a:solidFill>
                            <a:srgbClr val="000514"/>
                          </a:solidFill>
                          <a:effectLst/>
                          <a:latin typeface="+mn-lt"/>
                          <a:ea typeface="+mn-ea"/>
                          <a:cs typeface="+mn-ea"/>
                          <a:sym typeface="+mn-lt"/>
                        </a:rPr>
                        <a:t>2023</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1806</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1608</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dirty="0">
                          <a:ln>
                            <a:noFill/>
                          </a:ln>
                          <a:solidFill>
                            <a:srgbClr val="000514"/>
                          </a:solidFill>
                          <a:effectLst/>
                          <a:latin typeface="+mn-lt"/>
                          <a:ea typeface="+mn-ea"/>
                          <a:cs typeface="+mn-ea"/>
                          <a:sym typeface="+mn-lt"/>
                        </a:rPr>
                        <a:t>12952</a:t>
                      </a:r>
                      <a:endParaRPr kumimoji="0" lang="zh-CN" sz="1200" b="1"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3"/>
                  </a:ext>
                </a:extLst>
              </a:tr>
              <a:tr h="54864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申报青年项目</a:t>
                      </a:r>
                      <a:r>
                        <a:rPr kumimoji="0" lang="en-US" altLang="zh-CN" sz="1200" b="1" i="0" u="none" strike="noStrike" cap="none" normalizeH="0" baseline="0" dirty="0">
                          <a:ln>
                            <a:noFill/>
                          </a:ln>
                          <a:solidFill>
                            <a:srgbClr val="000514"/>
                          </a:solidFill>
                          <a:effectLst/>
                          <a:latin typeface="+mn-lt"/>
                          <a:ea typeface="+mn-ea"/>
                          <a:cs typeface="+mn-ea"/>
                          <a:sym typeface="+mn-lt"/>
                        </a:rPr>
                        <a:t>/</a:t>
                      </a:r>
                      <a:r>
                        <a:rPr kumimoji="0" lang="zh-CN" altLang="en-US" sz="1200" b="1" i="0" u="none" strike="noStrike" cap="none" normalizeH="0" baseline="0" dirty="0">
                          <a:ln>
                            <a:noFill/>
                          </a:ln>
                          <a:solidFill>
                            <a:srgbClr val="000514"/>
                          </a:solidFill>
                          <a:effectLst/>
                          <a:latin typeface="+mn-lt"/>
                          <a:ea typeface="+mn-ea"/>
                          <a:cs typeface="+mn-ea"/>
                          <a:sym typeface="+mn-lt"/>
                        </a:rPr>
                        <a:t>立项数</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B0F0"/>
                          </a:solidFill>
                          <a:effectLst/>
                          <a:latin typeface="+mn-lt"/>
                          <a:ea typeface="+mn-ea"/>
                          <a:cs typeface="+mn-ea"/>
                          <a:sym typeface="+mn-lt"/>
                        </a:rPr>
                        <a:t>6878/1096</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B0F0"/>
                          </a:solidFill>
                          <a:effectLst/>
                          <a:latin typeface="+mn-lt"/>
                          <a:ea typeface="+mn-ea"/>
                          <a:cs typeface="+mn-ea"/>
                          <a:sym typeface="+mn-lt"/>
                        </a:rPr>
                        <a:t>(15.93%)</a:t>
                      </a:r>
                      <a:endParaRPr kumimoji="0" lang="zh-CN" altLang="zh-CN" sz="1200" b="0" i="0" u="none" strike="noStrike" cap="none" normalizeH="0" baseline="0" dirty="0">
                        <a:ln>
                          <a:noFill/>
                        </a:ln>
                        <a:solidFill>
                          <a:srgbClr val="00B0F0"/>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7087/1061</a:t>
                      </a:r>
                      <a:r>
                        <a:rPr kumimoji="0" lang="zh-CN" altLang="en-US" sz="1200" b="0" i="0" u="none" strike="noStrike" cap="none" normalizeH="0" baseline="0" dirty="0">
                          <a:ln>
                            <a:noFill/>
                          </a:ln>
                          <a:solidFill>
                            <a:srgbClr val="000514"/>
                          </a:solidFill>
                          <a:effectLst/>
                          <a:latin typeface="+mn-lt"/>
                          <a:ea typeface="+mn-ea"/>
                          <a:cs typeface="+mn-ea"/>
                          <a:sym typeface="+mn-lt"/>
                        </a:rPr>
                        <a:t>（</a:t>
                      </a:r>
                      <a:r>
                        <a:rPr kumimoji="0" lang="en-US" altLang="zh-CN" sz="1200" b="0" i="0" u="none" strike="noStrike" cap="none" normalizeH="0" baseline="0" dirty="0">
                          <a:ln>
                            <a:noFill/>
                          </a:ln>
                          <a:solidFill>
                            <a:srgbClr val="FF0000"/>
                          </a:solidFill>
                          <a:effectLst/>
                          <a:latin typeface="+mn-lt"/>
                          <a:ea typeface="+mn-ea"/>
                          <a:cs typeface="+mn-ea"/>
                          <a:sym typeface="+mn-lt"/>
                        </a:rPr>
                        <a:t>14.97%</a:t>
                      </a:r>
                      <a:r>
                        <a:rPr kumimoji="0" lang="zh-CN" altLang="en-US" sz="1200" b="0" i="0" u="none" strike="noStrike" cap="none" normalizeH="0" baseline="0" dirty="0">
                          <a:ln>
                            <a:noFill/>
                          </a:ln>
                          <a:solidFill>
                            <a:srgbClr val="000514"/>
                          </a:solidFill>
                          <a:effectLst/>
                          <a:latin typeface="+mn-lt"/>
                          <a:ea typeface="+mn-ea"/>
                          <a:cs typeface="+mn-ea"/>
                          <a:sym typeface="+mn-lt"/>
                        </a:rPr>
                        <a:t>）</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7067/ 1027</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14.53% </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6725/1044</a:t>
                      </a:r>
                      <a:endParaRPr kumimoji="0" lang="zh-CN" sz="1200" b="0" i="0" u="none" strike="noStrike" cap="none" normalizeH="0" baseline="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15.52%</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11667/1531</a:t>
                      </a:r>
                      <a:endParaRPr kumimoji="0" lang="zh-CN" sz="1200" b="0" i="0" u="none" strike="noStrike" cap="none" normalizeH="0" baseline="0" dirty="0">
                        <a:ln>
                          <a:noFill/>
                        </a:ln>
                        <a:solidFill>
                          <a:srgbClr val="000514"/>
                        </a:solidFill>
                        <a:effectLst/>
                        <a:latin typeface="+mn-lt"/>
                        <a:ea typeface="+mn-ea"/>
                        <a:cs typeface="+mn-ea"/>
                        <a:sym typeface="+mn-lt"/>
                      </a:endParaRP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13.12</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1325</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1122</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200" b="1" i="0" u="none" strike="noStrike" cap="none" normalizeH="0" baseline="0" dirty="0">
                          <a:ln>
                            <a:noFill/>
                          </a:ln>
                          <a:solidFill>
                            <a:srgbClr val="000514"/>
                          </a:solidFill>
                          <a:effectLst/>
                          <a:latin typeface="+mn-lt"/>
                          <a:ea typeface="+mn-ea"/>
                          <a:cs typeface="+mn-ea"/>
                          <a:sym typeface="+mn-lt"/>
                        </a:rPr>
                        <a:t>7</a:t>
                      </a:r>
                      <a:r>
                        <a:rPr kumimoji="0" lang="en-US" altLang="zh-CN" sz="1200" b="1" i="0" u="none" strike="noStrike" cap="none" normalizeH="0" baseline="0" dirty="0">
                          <a:ln>
                            <a:noFill/>
                          </a:ln>
                          <a:solidFill>
                            <a:srgbClr val="000514"/>
                          </a:solidFill>
                          <a:effectLst/>
                          <a:latin typeface="+mn-lt"/>
                          <a:ea typeface="+mn-ea"/>
                          <a:cs typeface="+mn-ea"/>
                          <a:sym typeface="+mn-lt"/>
                        </a:rPr>
                        <a:t>110</a:t>
                      </a:r>
                      <a:endParaRPr kumimoji="0" lang="zh-CN" sz="1200" b="1"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4"/>
                  </a:ext>
                </a:extLst>
              </a:tr>
              <a:tr h="58431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高校申报数及其比例</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cap="none" normalizeH="0" baseline="0" dirty="0">
                          <a:ln>
                            <a:noFill/>
                          </a:ln>
                          <a:solidFill>
                            <a:srgbClr val="000514"/>
                          </a:solidFill>
                          <a:effectLst/>
                          <a:latin typeface="+mn-lt"/>
                          <a:ea typeface="+mn-ea"/>
                          <a:cs typeface="+mn-ea"/>
                          <a:sym typeface="+mn-lt"/>
                        </a:rPr>
                        <a:t>26027,</a:t>
                      </a:r>
                      <a:r>
                        <a:rPr kumimoji="0" lang="zh-CN" altLang="en-US" sz="1200" b="0" i="0" u="none" strike="noStrike" cap="none" normalizeH="0" baseline="0" dirty="0">
                          <a:ln>
                            <a:noFill/>
                          </a:ln>
                          <a:solidFill>
                            <a:srgbClr val="000514"/>
                          </a:solidFill>
                          <a:effectLst/>
                          <a:latin typeface="+mn-lt"/>
                          <a:ea typeface="+mn-ea"/>
                          <a:cs typeface="+mn-ea"/>
                          <a:sym typeface="+mn-lt"/>
                        </a:rPr>
                        <a:t>占</a:t>
                      </a:r>
                      <a:r>
                        <a:rPr kumimoji="0" lang="en-US" altLang="zh-CN" sz="1200" b="0" i="0" u="none" strike="noStrike" cap="none" normalizeH="0" baseline="0" dirty="0">
                          <a:ln>
                            <a:noFill/>
                          </a:ln>
                          <a:solidFill>
                            <a:srgbClr val="000514"/>
                          </a:solidFill>
                          <a:effectLst/>
                          <a:latin typeface="+mn-lt"/>
                          <a:ea typeface="+mn-ea"/>
                          <a:cs typeface="+mn-ea"/>
                          <a:sym typeface="+mn-lt"/>
                        </a:rPr>
                        <a:t>88%</a:t>
                      </a:r>
                      <a:endParaRPr kumimoji="0" lang="zh-CN" alt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24684,</a:t>
                      </a:r>
                      <a:r>
                        <a:rPr kumimoji="0" lang="zh-CN" altLang="en-US" sz="1200" b="0" i="0" u="none" strike="noStrike" cap="none" normalizeH="0" baseline="0" dirty="0">
                          <a:ln>
                            <a:noFill/>
                          </a:ln>
                          <a:solidFill>
                            <a:srgbClr val="000514"/>
                          </a:solidFill>
                          <a:effectLst/>
                          <a:latin typeface="+mn-lt"/>
                          <a:ea typeface="+mn-ea"/>
                          <a:cs typeface="+mn-ea"/>
                          <a:sym typeface="+mn-lt"/>
                        </a:rPr>
                        <a:t>占</a:t>
                      </a:r>
                      <a:r>
                        <a:rPr kumimoji="0" lang="en-US" altLang="zh-CN" sz="1200" b="0" i="0" u="none" strike="noStrike" cap="none" normalizeH="0" baseline="0" dirty="0">
                          <a:ln>
                            <a:noFill/>
                          </a:ln>
                          <a:solidFill>
                            <a:srgbClr val="000514"/>
                          </a:solidFill>
                          <a:effectLst/>
                          <a:latin typeface="+mn-lt"/>
                          <a:ea typeface="+mn-ea"/>
                          <a:cs typeface="+mn-ea"/>
                          <a:sym typeface="+mn-lt"/>
                        </a:rPr>
                        <a:t>88%</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24364</a:t>
                      </a:r>
                      <a:r>
                        <a:rPr kumimoji="0" lang="zh-CN" altLang="en-US" sz="1200" b="0" i="0" u="none" strike="noStrike" cap="none" normalizeH="0" baseline="0">
                          <a:ln>
                            <a:noFill/>
                          </a:ln>
                          <a:solidFill>
                            <a:srgbClr val="000514"/>
                          </a:solidFill>
                          <a:effectLst/>
                          <a:latin typeface="+mn-lt"/>
                          <a:ea typeface="+mn-ea"/>
                          <a:cs typeface="+mn-ea"/>
                          <a:sym typeface="+mn-lt"/>
                        </a:rPr>
                        <a:t>项，占申报总数的</a:t>
                      </a:r>
                      <a:r>
                        <a:rPr kumimoji="0" lang="en-US" altLang="zh-CN" sz="1200" b="0" i="0" u="none" strike="noStrike" cap="none" normalizeH="0" baseline="0">
                          <a:ln>
                            <a:noFill/>
                          </a:ln>
                          <a:solidFill>
                            <a:srgbClr val="000514"/>
                          </a:solidFill>
                          <a:effectLst/>
                          <a:latin typeface="+mn-lt"/>
                          <a:ea typeface="+mn-ea"/>
                          <a:cs typeface="+mn-ea"/>
                          <a:sym typeface="+mn-lt"/>
                        </a:rPr>
                        <a:t>87.3%</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a:ln>
                            <a:noFill/>
                          </a:ln>
                          <a:solidFill>
                            <a:srgbClr val="000514"/>
                          </a:solidFill>
                          <a:effectLst/>
                          <a:latin typeface="+mn-lt"/>
                          <a:ea typeface="+mn-ea"/>
                          <a:cs typeface="+mn-ea"/>
                          <a:sym typeface="+mn-lt"/>
                        </a:rPr>
                        <a:t>24071</a:t>
                      </a:r>
                      <a:r>
                        <a:rPr kumimoji="0" lang="zh-CN" altLang="en-US" sz="1200" b="0" i="0" u="none" strike="noStrike" cap="none" normalizeH="0" baseline="0">
                          <a:ln>
                            <a:noFill/>
                          </a:ln>
                          <a:solidFill>
                            <a:srgbClr val="000514"/>
                          </a:solidFill>
                          <a:effectLst/>
                          <a:latin typeface="+mn-lt"/>
                          <a:ea typeface="+mn-ea"/>
                          <a:cs typeface="+mn-ea"/>
                          <a:sym typeface="+mn-lt"/>
                        </a:rPr>
                        <a:t>项，占申报总数的</a:t>
                      </a:r>
                      <a:r>
                        <a:rPr kumimoji="0" lang="en-US" altLang="zh-CN" sz="1200" b="0" i="0" u="none" strike="noStrike" cap="none" normalizeH="0" baseline="0">
                          <a:ln>
                            <a:noFill/>
                          </a:ln>
                          <a:solidFill>
                            <a:srgbClr val="000514"/>
                          </a:solidFill>
                          <a:effectLst/>
                          <a:latin typeface="+mn-lt"/>
                          <a:ea typeface="+mn-ea"/>
                          <a:cs typeface="+mn-ea"/>
                          <a:sym typeface="+mn-lt"/>
                        </a:rPr>
                        <a:t>85.4%</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514"/>
                          </a:solidFill>
                          <a:effectLst/>
                          <a:latin typeface="+mn-lt"/>
                          <a:ea typeface="+mn-ea"/>
                          <a:cs typeface="+mn-ea"/>
                          <a:sym typeface="+mn-lt"/>
                        </a:rPr>
                        <a:t>高校系统申报了</a:t>
                      </a:r>
                      <a:r>
                        <a:rPr kumimoji="0" lang="en-US" altLang="zh-CN" sz="1200" b="0" i="0" u="none" strike="noStrike" cap="none" normalizeH="0" baseline="0">
                          <a:ln>
                            <a:noFill/>
                          </a:ln>
                          <a:solidFill>
                            <a:srgbClr val="000514"/>
                          </a:solidFill>
                          <a:effectLst/>
                          <a:latin typeface="+mn-lt"/>
                          <a:ea typeface="+mn-ea"/>
                          <a:cs typeface="+mn-ea"/>
                          <a:sym typeface="+mn-lt"/>
                        </a:rPr>
                        <a:t>24690</a:t>
                      </a:r>
                      <a:r>
                        <a:rPr kumimoji="0" lang="zh-CN" altLang="en-US" sz="1200" b="0" i="0" u="none" strike="noStrike" cap="none" normalizeH="0" baseline="0">
                          <a:ln>
                            <a:noFill/>
                          </a:ln>
                          <a:solidFill>
                            <a:srgbClr val="000514"/>
                          </a:solidFill>
                          <a:effectLst/>
                          <a:latin typeface="+mn-lt"/>
                          <a:ea typeface="+mn-ea"/>
                          <a:cs typeface="+mn-ea"/>
                          <a:sym typeface="+mn-lt"/>
                        </a:rPr>
                        <a:t>项，占申报总数的</a:t>
                      </a:r>
                      <a:r>
                        <a:rPr kumimoji="0" lang="en-US" altLang="zh-CN" sz="1200" b="0" i="0" u="none" strike="noStrike" cap="none" normalizeH="0" baseline="0">
                          <a:ln>
                            <a:noFill/>
                          </a:ln>
                          <a:solidFill>
                            <a:srgbClr val="000514"/>
                          </a:solidFill>
                          <a:effectLst/>
                          <a:latin typeface="+mn-lt"/>
                          <a:ea typeface="+mn-ea"/>
                          <a:cs typeface="+mn-ea"/>
                          <a:sym typeface="+mn-lt"/>
                        </a:rPr>
                        <a:t>86%</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 </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 </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 </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5"/>
                  </a:ext>
                </a:extLst>
              </a:tr>
              <a:tr h="584316">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dirty="0">
                          <a:ln>
                            <a:noFill/>
                          </a:ln>
                          <a:solidFill>
                            <a:srgbClr val="000514"/>
                          </a:solidFill>
                          <a:effectLst/>
                          <a:latin typeface="+mn-lt"/>
                          <a:ea typeface="+mn-ea"/>
                          <a:cs typeface="+mn-ea"/>
                          <a:sym typeface="+mn-lt"/>
                        </a:rPr>
                        <a:t>高校立项数及其比例</a:t>
                      </a: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cap="none" normalizeH="0" baseline="0" dirty="0">
                          <a:ln>
                            <a:noFill/>
                          </a:ln>
                          <a:solidFill>
                            <a:srgbClr val="000514"/>
                          </a:solidFill>
                          <a:effectLst/>
                          <a:latin typeface="+mn-lt"/>
                          <a:ea typeface="+mn-ea"/>
                          <a:cs typeface="+mn-ea"/>
                          <a:sym typeface="+mn-lt"/>
                        </a:rPr>
                        <a:t>3816</a:t>
                      </a:r>
                      <a:r>
                        <a:rPr kumimoji="0" lang="zh-CN" altLang="en-US" sz="1200" b="0" i="0" u="none" strike="noStrike" cap="none" normalizeH="0" baseline="0" dirty="0">
                          <a:ln>
                            <a:noFill/>
                          </a:ln>
                          <a:solidFill>
                            <a:srgbClr val="000514"/>
                          </a:solidFill>
                          <a:effectLst/>
                          <a:latin typeface="+mn-lt"/>
                          <a:ea typeface="+mn-ea"/>
                          <a:cs typeface="+mn-ea"/>
                          <a:sym typeface="+mn-lt"/>
                        </a:rPr>
                        <a:t>，占</a:t>
                      </a:r>
                      <a:r>
                        <a:rPr kumimoji="0" lang="en-US" altLang="zh-CN" sz="1200" b="0" i="0" u="none" strike="noStrike" cap="none" normalizeH="0" baseline="0" dirty="0">
                          <a:ln>
                            <a:noFill/>
                          </a:ln>
                          <a:solidFill>
                            <a:srgbClr val="000514"/>
                          </a:solidFill>
                          <a:effectLst/>
                          <a:latin typeface="+mn-lt"/>
                          <a:ea typeface="+mn-ea"/>
                          <a:cs typeface="+mn-ea"/>
                          <a:sym typeface="+mn-lt"/>
                        </a:rPr>
                        <a:t>89%</a:t>
                      </a:r>
                      <a:endParaRPr kumimoji="0" lang="zh-CN" alt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3458</a:t>
                      </a:r>
                      <a:r>
                        <a:rPr kumimoji="0" lang="zh-CN" altLang="en-US" sz="1200" b="0" i="0" u="none" strike="noStrike" cap="none" normalizeH="0" baseline="0" dirty="0">
                          <a:ln>
                            <a:noFill/>
                          </a:ln>
                          <a:solidFill>
                            <a:srgbClr val="000514"/>
                          </a:solidFill>
                          <a:effectLst/>
                          <a:latin typeface="+mn-lt"/>
                          <a:ea typeface="+mn-ea"/>
                          <a:cs typeface="+mn-ea"/>
                          <a:sym typeface="+mn-lt"/>
                        </a:rPr>
                        <a:t>，占</a:t>
                      </a:r>
                      <a:r>
                        <a:rPr kumimoji="0" lang="en-US" altLang="zh-CN" sz="1200" b="0" i="0" u="none" strike="noStrike" cap="none" normalizeH="0" baseline="0" dirty="0">
                          <a:ln>
                            <a:noFill/>
                          </a:ln>
                          <a:solidFill>
                            <a:srgbClr val="000514"/>
                          </a:solidFill>
                          <a:effectLst/>
                          <a:latin typeface="+mn-lt"/>
                          <a:ea typeface="+mn-ea"/>
                          <a:cs typeface="+mn-ea"/>
                          <a:sym typeface="+mn-lt"/>
                        </a:rPr>
                        <a:t>88%</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高校</a:t>
                      </a:r>
                      <a:r>
                        <a:rPr kumimoji="0" lang="en-US" altLang="zh-CN" sz="1200" b="0" i="0" u="none" strike="noStrike" cap="none" normalizeH="0" baseline="0" dirty="0">
                          <a:ln>
                            <a:noFill/>
                          </a:ln>
                          <a:solidFill>
                            <a:srgbClr val="000514"/>
                          </a:solidFill>
                          <a:effectLst/>
                          <a:latin typeface="+mn-lt"/>
                          <a:ea typeface="+mn-ea"/>
                          <a:cs typeface="+mn-ea"/>
                          <a:sym typeface="+mn-lt"/>
                        </a:rPr>
                        <a:t>3287</a:t>
                      </a:r>
                      <a:r>
                        <a:rPr kumimoji="0" lang="zh-CN" altLang="en-US" sz="1200" b="0" i="0" u="none" strike="noStrike" cap="none" normalizeH="0" baseline="0" dirty="0">
                          <a:ln>
                            <a:noFill/>
                          </a:ln>
                          <a:solidFill>
                            <a:srgbClr val="000514"/>
                          </a:solidFill>
                          <a:effectLst/>
                          <a:latin typeface="+mn-lt"/>
                          <a:ea typeface="+mn-ea"/>
                          <a:cs typeface="+mn-ea"/>
                          <a:sym typeface="+mn-lt"/>
                        </a:rPr>
                        <a:t>项，占立项总数的</a:t>
                      </a:r>
                      <a:r>
                        <a:rPr kumimoji="0" lang="en-US" altLang="zh-CN" sz="1200" b="0" i="0" u="none" strike="noStrike" cap="none" normalizeH="0" baseline="0" dirty="0">
                          <a:ln>
                            <a:noFill/>
                          </a:ln>
                          <a:solidFill>
                            <a:srgbClr val="000514"/>
                          </a:solidFill>
                          <a:effectLst/>
                          <a:latin typeface="+mn-lt"/>
                          <a:ea typeface="+mn-ea"/>
                          <a:cs typeface="+mn-ea"/>
                          <a:sym typeface="+mn-lt"/>
                        </a:rPr>
                        <a:t>87%</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高校系统</a:t>
                      </a:r>
                      <a:r>
                        <a:rPr kumimoji="0" lang="en-US" altLang="zh-CN" sz="1200" b="0" i="0" u="none" strike="noStrike" cap="none" normalizeH="0" baseline="0" dirty="0">
                          <a:ln>
                            <a:noFill/>
                          </a:ln>
                          <a:solidFill>
                            <a:srgbClr val="000514"/>
                          </a:solidFill>
                          <a:effectLst/>
                          <a:latin typeface="+mn-lt"/>
                          <a:ea typeface="+mn-ea"/>
                          <a:cs typeface="+mn-ea"/>
                          <a:sym typeface="+mn-lt"/>
                        </a:rPr>
                        <a:t>3288</a:t>
                      </a:r>
                      <a:r>
                        <a:rPr kumimoji="0" lang="zh-CN" altLang="en-US" sz="1200" b="0" i="0" u="none" strike="noStrike" cap="none" normalizeH="0" baseline="0" dirty="0">
                          <a:ln>
                            <a:noFill/>
                          </a:ln>
                          <a:solidFill>
                            <a:srgbClr val="000514"/>
                          </a:solidFill>
                          <a:effectLst/>
                          <a:latin typeface="+mn-lt"/>
                          <a:ea typeface="+mn-ea"/>
                          <a:cs typeface="+mn-ea"/>
                          <a:sym typeface="+mn-lt"/>
                        </a:rPr>
                        <a:t>项，占立项总数的</a:t>
                      </a:r>
                      <a:r>
                        <a:rPr kumimoji="0" lang="en-US" altLang="zh-CN" sz="1200" b="0" i="0" u="none" strike="noStrike" cap="none" normalizeH="0" baseline="0" dirty="0">
                          <a:ln>
                            <a:noFill/>
                          </a:ln>
                          <a:solidFill>
                            <a:srgbClr val="000514"/>
                          </a:solidFill>
                          <a:effectLst/>
                          <a:latin typeface="+mn-lt"/>
                          <a:ea typeface="+mn-ea"/>
                          <a:cs typeface="+mn-ea"/>
                          <a:sym typeface="+mn-lt"/>
                        </a:rPr>
                        <a:t>86.1%</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高校</a:t>
                      </a:r>
                      <a:r>
                        <a:rPr kumimoji="0" lang="en-US" altLang="zh-CN" sz="1200" b="0" i="0" u="none" strike="noStrike" cap="none" normalizeH="0" baseline="0" dirty="0">
                          <a:ln>
                            <a:noFill/>
                          </a:ln>
                          <a:solidFill>
                            <a:srgbClr val="000514"/>
                          </a:solidFill>
                          <a:effectLst/>
                          <a:latin typeface="+mn-lt"/>
                          <a:ea typeface="+mn-ea"/>
                          <a:cs typeface="+mn-ea"/>
                          <a:sym typeface="+mn-lt"/>
                        </a:rPr>
                        <a:t>3280</a:t>
                      </a:r>
                      <a:r>
                        <a:rPr kumimoji="0" lang="zh-CN" altLang="en-US" sz="1200" b="0" i="0" u="none" strike="noStrike" cap="none" normalizeH="0" baseline="0" dirty="0">
                          <a:ln>
                            <a:noFill/>
                          </a:ln>
                          <a:solidFill>
                            <a:srgbClr val="000514"/>
                          </a:solidFill>
                          <a:effectLst/>
                          <a:latin typeface="+mn-lt"/>
                          <a:ea typeface="+mn-ea"/>
                          <a:cs typeface="+mn-ea"/>
                          <a:sym typeface="+mn-lt"/>
                        </a:rPr>
                        <a:t>项，占立项总数的</a:t>
                      </a:r>
                      <a:r>
                        <a:rPr kumimoji="0" lang="en-US" altLang="zh-CN" sz="1200" b="0" i="0" u="none" strike="noStrike" cap="none" normalizeH="0" baseline="0" dirty="0">
                          <a:ln>
                            <a:noFill/>
                          </a:ln>
                          <a:solidFill>
                            <a:srgbClr val="000514"/>
                          </a:solidFill>
                          <a:effectLst/>
                          <a:latin typeface="+mn-lt"/>
                          <a:ea typeface="+mn-ea"/>
                          <a:cs typeface="+mn-ea"/>
                          <a:sym typeface="+mn-lt"/>
                        </a:rPr>
                        <a:t>85.7%</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a:ln>
                            <a:noFill/>
                          </a:ln>
                          <a:solidFill>
                            <a:srgbClr val="000514"/>
                          </a:solidFill>
                          <a:effectLst/>
                          <a:latin typeface="+mn-lt"/>
                          <a:ea typeface="+mn-ea"/>
                          <a:cs typeface="+mn-ea"/>
                          <a:sym typeface="+mn-lt"/>
                        </a:rPr>
                        <a:t>高校系统共立</a:t>
                      </a:r>
                      <a:r>
                        <a:rPr kumimoji="0" lang="en-US" altLang="zh-CN" sz="1200" b="0" i="0" u="none" strike="noStrike" cap="none" normalizeH="0" baseline="0">
                          <a:ln>
                            <a:noFill/>
                          </a:ln>
                          <a:solidFill>
                            <a:srgbClr val="000514"/>
                          </a:solidFill>
                          <a:effectLst/>
                          <a:latin typeface="+mn-lt"/>
                          <a:ea typeface="+mn-ea"/>
                          <a:cs typeface="+mn-ea"/>
                          <a:sym typeface="+mn-lt"/>
                        </a:rPr>
                        <a:t>2861</a:t>
                      </a:r>
                      <a:r>
                        <a:rPr kumimoji="0" lang="zh-CN" altLang="en-US" sz="1200" b="0" i="0" u="none" strike="noStrike" cap="none" normalizeH="0" baseline="0">
                          <a:ln>
                            <a:noFill/>
                          </a:ln>
                          <a:solidFill>
                            <a:srgbClr val="000514"/>
                          </a:solidFill>
                          <a:effectLst/>
                          <a:latin typeface="+mn-lt"/>
                          <a:ea typeface="+mn-ea"/>
                          <a:cs typeface="+mn-ea"/>
                          <a:sym typeface="+mn-lt"/>
                        </a:rPr>
                        <a:t>项，占总立项数的</a:t>
                      </a:r>
                      <a:r>
                        <a:rPr kumimoji="0" lang="en-US" altLang="zh-CN" sz="1200" b="0" i="0" u="none" strike="noStrike" cap="none" normalizeH="0" baseline="0">
                          <a:ln>
                            <a:noFill/>
                          </a:ln>
                          <a:solidFill>
                            <a:srgbClr val="000514"/>
                          </a:solidFill>
                          <a:effectLst/>
                          <a:latin typeface="+mn-lt"/>
                          <a:ea typeface="+mn-ea"/>
                          <a:cs typeface="+mn-ea"/>
                          <a:sym typeface="+mn-lt"/>
                        </a:rPr>
                        <a:t>87%</a:t>
                      </a:r>
                      <a:endParaRPr kumimoji="0" lang="zh-CN" sz="1200" b="0" i="0" u="none" strike="noStrike" cap="none" normalizeH="0" baseline="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0" i="0" u="none" strike="noStrike" cap="none" normalizeH="0" baseline="0" dirty="0">
                          <a:ln>
                            <a:noFill/>
                          </a:ln>
                          <a:solidFill>
                            <a:srgbClr val="000514"/>
                          </a:solidFill>
                          <a:effectLst/>
                          <a:latin typeface="+mn-lt"/>
                          <a:ea typeface="+mn-ea"/>
                          <a:cs typeface="+mn-ea"/>
                          <a:sym typeface="+mn-lt"/>
                        </a:rPr>
                        <a:t>高校系统共</a:t>
                      </a:r>
                      <a:r>
                        <a:rPr kumimoji="0" lang="en-US" altLang="zh-CN" sz="1200" b="0" i="0" u="none" strike="noStrike" cap="none" normalizeH="0" baseline="0" dirty="0">
                          <a:ln>
                            <a:noFill/>
                          </a:ln>
                          <a:solidFill>
                            <a:srgbClr val="000514"/>
                          </a:solidFill>
                          <a:effectLst/>
                          <a:latin typeface="+mn-lt"/>
                          <a:ea typeface="+mn-ea"/>
                          <a:cs typeface="+mn-ea"/>
                          <a:sym typeface="+mn-lt"/>
                        </a:rPr>
                        <a:t>2506</a:t>
                      </a:r>
                      <a:r>
                        <a:rPr kumimoji="0" lang="zh-CN" altLang="en-US" sz="1200" b="0" i="0" u="none" strike="noStrike" cap="none" normalizeH="0" baseline="0" dirty="0">
                          <a:ln>
                            <a:noFill/>
                          </a:ln>
                          <a:solidFill>
                            <a:srgbClr val="000514"/>
                          </a:solidFill>
                          <a:effectLst/>
                          <a:latin typeface="+mn-lt"/>
                          <a:ea typeface="+mn-ea"/>
                          <a:cs typeface="+mn-ea"/>
                          <a:sym typeface="+mn-lt"/>
                        </a:rPr>
                        <a:t>项，占总立项数的</a:t>
                      </a:r>
                      <a:r>
                        <a:rPr kumimoji="0" lang="en-US" altLang="zh-CN" sz="1200" b="0" i="0" u="none" strike="noStrike" cap="none" normalizeH="0" baseline="0" dirty="0">
                          <a:ln>
                            <a:noFill/>
                          </a:ln>
                          <a:solidFill>
                            <a:srgbClr val="000514"/>
                          </a:solidFill>
                          <a:effectLst/>
                          <a:latin typeface="+mn-lt"/>
                          <a:ea typeface="+mn-ea"/>
                          <a:cs typeface="+mn-ea"/>
                          <a:sym typeface="+mn-lt"/>
                        </a:rPr>
                        <a:t>87%</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rgbClr val="000514"/>
                          </a:solidFill>
                          <a:effectLst/>
                          <a:latin typeface="+mn-lt"/>
                          <a:ea typeface="+mn-ea"/>
                          <a:cs typeface="+mn-ea"/>
                          <a:sym typeface="+mn-lt"/>
                        </a:rPr>
                        <a:t> </a:t>
                      </a:r>
                      <a:endParaRPr kumimoji="0" lang="zh-CN" sz="1200" b="0" i="0" u="none" strike="noStrike" cap="none" normalizeH="0" baseline="0" dirty="0">
                        <a:ln>
                          <a:noFill/>
                        </a:ln>
                        <a:solidFill>
                          <a:srgbClr val="000514"/>
                        </a:solidFill>
                        <a:effectLst/>
                        <a:latin typeface="+mn-lt"/>
                        <a:ea typeface="+mn-ea"/>
                        <a:cs typeface="+mn-ea"/>
                        <a:sym typeface="+mn-lt"/>
                      </a:endParaRPr>
                    </a:p>
                  </a:txBody>
                  <a:tcPr marL="61722" marR="6172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9515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810" y="327457"/>
            <a:ext cx="5724128" cy="458958"/>
            <a:chOff x="0" y="4970292"/>
            <a:chExt cx="9144000" cy="458958"/>
          </a:xfrm>
        </p:grpSpPr>
        <p:pic>
          <p:nvPicPr>
            <p:cNvPr id="19" name="Picture 3" descr="F:\案例二\355\ornsoft\page_bg.jpg-id=870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847" b="15625"/>
            <a:stretch/>
          </p:blipFill>
          <p:spPr bwMode="auto">
            <a:xfrm>
              <a:off x="0" y="4970292"/>
              <a:ext cx="9144000" cy="4589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5056" y="5004139"/>
              <a:ext cx="8648944" cy="397032"/>
            </a:xfrm>
            <a:prstGeom prst="rect">
              <a:avLst/>
            </a:prstGeom>
            <a:noFill/>
          </p:spPr>
          <p:txBody>
            <a:bodyPr wrap="square" rtlCol="0">
              <a:spAutoFit/>
            </a:bodyPr>
            <a:lstStyle/>
            <a:p>
              <a:r>
                <a:rPr lang="zh-CN" altLang="en-US" sz="1980" b="1" dirty="0">
                  <a:solidFill>
                    <a:schemeClr val="bg1"/>
                  </a:solidFill>
                  <a:cs typeface="+mn-ea"/>
                  <a:sym typeface="+mn-lt"/>
                </a:rPr>
                <a:t>国家社科基金</a:t>
              </a:r>
              <a:r>
                <a:rPr lang="en-US" altLang="zh-CN" sz="1980" b="1" dirty="0">
                  <a:solidFill>
                    <a:schemeClr val="bg1"/>
                  </a:solidFill>
                  <a:cs typeface="+mn-ea"/>
                  <a:sym typeface="+mn-lt"/>
                </a:rPr>
                <a:t>2017</a:t>
              </a:r>
              <a:r>
                <a:rPr lang="zh-CN" altLang="en-US" sz="1980" b="1" dirty="0">
                  <a:solidFill>
                    <a:schemeClr val="bg1"/>
                  </a:solidFill>
                  <a:cs typeface="+mn-ea"/>
                  <a:sym typeface="+mn-lt"/>
                </a:rPr>
                <a:t>年度项目通讯评审情况</a:t>
              </a:r>
              <a:endParaRPr lang="zh-CN" altLang="en-US" sz="1620" dirty="0">
                <a:solidFill>
                  <a:schemeClr val="bg1"/>
                </a:solidFill>
                <a:cs typeface="+mn-ea"/>
                <a:sym typeface="+mn-lt"/>
              </a:endParaRPr>
            </a:p>
          </p:txBody>
        </p:sp>
      </p:grpSp>
      <p:sp>
        <p:nvSpPr>
          <p:cNvPr id="9" name="矩形 8"/>
          <p:cNvSpPr/>
          <p:nvPr/>
        </p:nvSpPr>
        <p:spPr>
          <a:xfrm>
            <a:off x="5608916" y="1302127"/>
            <a:ext cx="2851517" cy="3041858"/>
          </a:xfrm>
          <a:prstGeom prst="rect">
            <a:avLst/>
          </a:prstGeom>
          <a:solidFill>
            <a:schemeClr val="bg1"/>
          </a:solidFill>
        </p:spPr>
        <p:txBody>
          <a:bodyPr wrap="square">
            <a:spAutoFit/>
          </a:bodyPr>
          <a:lstStyle/>
          <a:p>
            <a:pPr algn="just">
              <a:lnSpc>
                <a:spcPts val="2250"/>
              </a:lnSpc>
            </a:pPr>
            <a:r>
              <a:rPr lang="zh-CN" altLang="en-US" sz="1440" dirty="0">
                <a:solidFill>
                  <a:schemeClr val="tx1">
                    <a:lumMod val="65000"/>
                    <a:lumOff val="35000"/>
                  </a:schemeClr>
                </a:solidFill>
                <a:cs typeface="+mn-ea"/>
                <a:sym typeface="+mn-lt"/>
              </a:rPr>
              <a:t>★</a:t>
            </a:r>
            <a:r>
              <a:rPr lang="en-US" altLang="zh-CN" sz="1530" dirty="0">
                <a:solidFill>
                  <a:schemeClr val="tx1">
                    <a:lumMod val="65000"/>
                    <a:lumOff val="35000"/>
                  </a:schemeClr>
                </a:solidFill>
                <a:cs typeface="+mn-ea"/>
                <a:sym typeface="+mn-lt"/>
              </a:rPr>
              <a:t>5</a:t>
            </a:r>
            <a:r>
              <a:rPr lang="zh-CN" altLang="en-US" sz="1530" dirty="0">
                <a:solidFill>
                  <a:schemeClr val="tx1">
                    <a:lumMod val="65000"/>
                    <a:lumOff val="35000"/>
                  </a:schemeClr>
                </a:solidFill>
                <a:cs typeface="+mn-ea"/>
                <a:sym typeface="+mn-lt"/>
              </a:rPr>
              <a:t>千个评审专家，一共评审将近</a:t>
            </a:r>
            <a:r>
              <a:rPr lang="en-US" altLang="zh-CN" sz="1530" dirty="0">
                <a:solidFill>
                  <a:schemeClr val="tx1">
                    <a:lumMod val="65000"/>
                    <a:lumOff val="35000"/>
                  </a:schemeClr>
                </a:solidFill>
                <a:cs typeface="+mn-ea"/>
                <a:sym typeface="+mn-lt"/>
              </a:rPr>
              <a:t>14</a:t>
            </a:r>
            <a:r>
              <a:rPr lang="zh-CN" altLang="en-US" sz="1530" dirty="0">
                <a:solidFill>
                  <a:schemeClr val="tx1">
                    <a:lumMod val="65000"/>
                    <a:lumOff val="35000"/>
                  </a:schemeClr>
                </a:solidFill>
                <a:cs typeface="+mn-ea"/>
                <a:sym typeface="+mn-lt"/>
              </a:rPr>
              <a:t>万</a:t>
            </a:r>
            <a:r>
              <a:rPr lang="en-US" altLang="zh-CN" sz="1530" dirty="0">
                <a:solidFill>
                  <a:schemeClr val="tx1">
                    <a:lumMod val="65000"/>
                    <a:lumOff val="35000"/>
                  </a:schemeClr>
                </a:solidFill>
                <a:cs typeface="+mn-ea"/>
                <a:sym typeface="+mn-lt"/>
              </a:rPr>
              <a:t>5</a:t>
            </a:r>
            <a:r>
              <a:rPr lang="zh-CN" altLang="en-US" sz="1530" dirty="0">
                <a:solidFill>
                  <a:schemeClr val="tx1">
                    <a:lumMod val="65000"/>
                    <a:lumOff val="35000"/>
                  </a:schemeClr>
                </a:solidFill>
                <a:cs typeface="+mn-ea"/>
                <a:sym typeface="+mn-lt"/>
              </a:rPr>
              <a:t>千份材料。全国入围数是</a:t>
            </a:r>
            <a:r>
              <a:rPr lang="en-US" altLang="zh-CN" sz="1530" dirty="0">
                <a:solidFill>
                  <a:schemeClr val="tx1">
                    <a:lumMod val="65000"/>
                    <a:lumOff val="35000"/>
                  </a:schemeClr>
                </a:solidFill>
                <a:cs typeface="+mn-ea"/>
                <a:sym typeface="+mn-lt"/>
              </a:rPr>
              <a:t>6337</a:t>
            </a:r>
            <a:r>
              <a:rPr lang="zh-CN" altLang="en-US" sz="1530" dirty="0">
                <a:solidFill>
                  <a:schemeClr val="tx1">
                    <a:lumMod val="65000"/>
                    <a:lumOff val="35000"/>
                  </a:schemeClr>
                </a:solidFill>
                <a:cs typeface="+mn-ea"/>
                <a:sym typeface="+mn-lt"/>
              </a:rPr>
              <a:t>，平均通过率是</a:t>
            </a:r>
            <a:r>
              <a:rPr lang="en-US" altLang="zh-CN" sz="1530" dirty="0">
                <a:solidFill>
                  <a:schemeClr val="tx1">
                    <a:lumMod val="65000"/>
                    <a:lumOff val="35000"/>
                  </a:schemeClr>
                </a:solidFill>
                <a:cs typeface="+mn-ea"/>
                <a:sym typeface="+mn-lt"/>
              </a:rPr>
              <a:t>22.7%</a:t>
            </a:r>
            <a:r>
              <a:rPr lang="zh-CN" altLang="en-US" sz="1530" dirty="0">
                <a:solidFill>
                  <a:schemeClr val="tx1">
                    <a:lumMod val="65000"/>
                    <a:lumOff val="35000"/>
                  </a:schemeClr>
                </a:solidFill>
                <a:cs typeface="+mn-ea"/>
                <a:sym typeface="+mn-lt"/>
              </a:rPr>
              <a:t>。</a:t>
            </a:r>
          </a:p>
          <a:p>
            <a:pPr algn="just">
              <a:lnSpc>
                <a:spcPts val="2250"/>
              </a:lnSpc>
            </a:pPr>
            <a:r>
              <a:rPr lang="zh-CN" altLang="en-US" sz="1440" dirty="0">
                <a:solidFill>
                  <a:schemeClr val="tx1">
                    <a:lumMod val="65000"/>
                    <a:lumOff val="35000"/>
                  </a:schemeClr>
                </a:solidFill>
                <a:cs typeface="+mn-ea"/>
                <a:sym typeface="+mn-lt"/>
              </a:rPr>
              <a:t>★</a:t>
            </a:r>
            <a:r>
              <a:rPr lang="zh-CN" altLang="en-US" sz="1530" dirty="0">
                <a:solidFill>
                  <a:schemeClr val="tx1">
                    <a:lumMod val="65000"/>
                    <a:lumOff val="35000"/>
                  </a:schemeClr>
                </a:solidFill>
                <a:cs typeface="+mn-ea"/>
                <a:sym typeface="+mn-lt"/>
              </a:rPr>
              <a:t>高于全国平均入围率的有</a:t>
            </a:r>
            <a:r>
              <a:rPr lang="en-US" altLang="zh-CN" sz="1530" dirty="0">
                <a:solidFill>
                  <a:schemeClr val="tx1">
                    <a:lumMod val="65000"/>
                    <a:lumOff val="35000"/>
                  </a:schemeClr>
                </a:solidFill>
                <a:cs typeface="+mn-ea"/>
                <a:sym typeface="+mn-lt"/>
              </a:rPr>
              <a:t>13</a:t>
            </a:r>
            <a:r>
              <a:rPr lang="zh-CN" altLang="en-US" sz="1530" dirty="0">
                <a:solidFill>
                  <a:schemeClr val="tx1">
                    <a:lumMod val="65000"/>
                    <a:lumOff val="35000"/>
                  </a:schemeClr>
                </a:solidFill>
                <a:cs typeface="+mn-ea"/>
                <a:sym typeface="+mn-lt"/>
              </a:rPr>
              <a:t>个省，社科院最高，达</a:t>
            </a:r>
            <a:r>
              <a:rPr lang="en-US" altLang="zh-CN" sz="1530" dirty="0">
                <a:solidFill>
                  <a:schemeClr val="tx1">
                    <a:lumMod val="65000"/>
                    <a:lumOff val="35000"/>
                  </a:schemeClr>
                </a:solidFill>
                <a:cs typeface="+mn-ea"/>
                <a:sym typeface="+mn-lt"/>
              </a:rPr>
              <a:t>44.9%</a:t>
            </a:r>
            <a:r>
              <a:rPr lang="zh-CN" altLang="en-US" sz="1530" dirty="0">
                <a:solidFill>
                  <a:schemeClr val="tx1">
                    <a:lumMod val="65000"/>
                    <a:lumOff val="35000"/>
                  </a:schemeClr>
                </a:solidFill>
                <a:cs typeface="+mn-ea"/>
                <a:sym typeface="+mn-lt"/>
              </a:rPr>
              <a:t>；</a:t>
            </a:r>
          </a:p>
          <a:p>
            <a:pPr algn="just">
              <a:lnSpc>
                <a:spcPts val="2250"/>
              </a:lnSpc>
            </a:pPr>
            <a:r>
              <a:rPr lang="zh-CN" altLang="en-US" sz="1440" dirty="0">
                <a:solidFill>
                  <a:schemeClr val="tx1">
                    <a:lumMod val="65000"/>
                    <a:lumOff val="35000"/>
                  </a:schemeClr>
                </a:solidFill>
                <a:cs typeface="+mn-ea"/>
                <a:sym typeface="+mn-lt"/>
              </a:rPr>
              <a:t>★</a:t>
            </a:r>
            <a:r>
              <a:rPr lang="zh-CN" altLang="en-US" sz="1530" dirty="0">
                <a:solidFill>
                  <a:schemeClr val="tx1">
                    <a:lumMod val="65000"/>
                    <a:lumOff val="35000"/>
                  </a:schemeClr>
                </a:solidFill>
                <a:cs typeface="+mn-ea"/>
                <a:sym typeface="+mn-lt"/>
              </a:rPr>
              <a:t>北京、上海、天津达到了</a:t>
            </a:r>
            <a:r>
              <a:rPr lang="en-US" altLang="zh-CN" sz="1530" dirty="0">
                <a:solidFill>
                  <a:schemeClr val="tx1">
                    <a:lumMod val="65000"/>
                    <a:lumOff val="35000"/>
                  </a:schemeClr>
                </a:solidFill>
                <a:cs typeface="+mn-ea"/>
                <a:sym typeface="+mn-lt"/>
              </a:rPr>
              <a:t>29%</a:t>
            </a:r>
            <a:r>
              <a:rPr lang="zh-CN" altLang="en-US" sz="1530" dirty="0">
                <a:solidFill>
                  <a:schemeClr val="tx1">
                    <a:lumMod val="65000"/>
                    <a:lumOff val="35000"/>
                  </a:schemeClr>
                </a:solidFill>
                <a:cs typeface="+mn-ea"/>
                <a:sym typeface="+mn-lt"/>
              </a:rPr>
              <a:t>；</a:t>
            </a:r>
          </a:p>
          <a:p>
            <a:pPr algn="just">
              <a:lnSpc>
                <a:spcPts val="2250"/>
              </a:lnSpc>
            </a:pPr>
            <a:r>
              <a:rPr lang="zh-CN" altLang="en-US" sz="1440" dirty="0">
                <a:solidFill>
                  <a:schemeClr val="tx1">
                    <a:lumMod val="65000"/>
                    <a:lumOff val="35000"/>
                  </a:schemeClr>
                </a:solidFill>
                <a:cs typeface="+mn-ea"/>
                <a:sym typeface="+mn-lt"/>
              </a:rPr>
              <a:t>★</a:t>
            </a:r>
            <a:r>
              <a:rPr lang="zh-CN" altLang="en-US" sz="1530" dirty="0">
                <a:solidFill>
                  <a:schemeClr val="tx1">
                    <a:lumMod val="65000"/>
                    <a:lumOff val="35000"/>
                  </a:schemeClr>
                </a:solidFill>
                <a:cs typeface="+mn-ea"/>
                <a:sym typeface="+mn-lt"/>
              </a:rPr>
              <a:t>江苏是</a:t>
            </a:r>
            <a:r>
              <a:rPr lang="en-US" altLang="zh-CN" sz="1530" dirty="0">
                <a:solidFill>
                  <a:schemeClr val="tx1">
                    <a:lumMod val="65000"/>
                    <a:lumOff val="35000"/>
                  </a:schemeClr>
                </a:solidFill>
                <a:cs typeface="+mn-ea"/>
                <a:sym typeface="+mn-lt"/>
              </a:rPr>
              <a:t>28%</a:t>
            </a:r>
            <a:r>
              <a:rPr lang="zh-CN" altLang="en-US" sz="1530" dirty="0">
                <a:solidFill>
                  <a:schemeClr val="tx1">
                    <a:lumMod val="65000"/>
                    <a:lumOff val="35000"/>
                  </a:schemeClr>
                </a:solidFill>
                <a:cs typeface="+mn-ea"/>
                <a:sym typeface="+mn-lt"/>
              </a:rPr>
              <a:t>左右；</a:t>
            </a:r>
          </a:p>
          <a:p>
            <a:pPr algn="just">
              <a:lnSpc>
                <a:spcPts val="2250"/>
              </a:lnSpc>
            </a:pPr>
            <a:r>
              <a:rPr lang="zh-CN" altLang="en-US" sz="1440" dirty="0">
                <a:solidFill>
                  <a:schemeClr val="tx1">
                    <a:lumMod val="65000"/>
                    <a:lumOff val="35000"/>
                  </a:schemeClr>
                </a:solidFill>
                <a:cs typeface="+mn-ea"/>
                <a:sym typeface="+mn-lt"/>
              </a:rPr>
              <a:t>★</a:t>
            </a:r>
            <a:r>
              <a:rPr lang="zh-CN" altLang="en-US" sz="1530" dirty="0">
                <a:solidFill>
                  <a:schemeClr val="tx1">
                    <a:lumMod val="65000"/>
                    <a:lumOff val="35000"/>
                  </a:schemeClr>
                </a:solidFill>
                <a:cs typeface="+mn-ea"/>
                <a:sym typeface="+mn-lt"/>
              </a:rPr>
              <a:t>教育部直属高校是</a:t>
            </a:r>
            <a:r>
              <a:rPr lang="en-US" altLang="zh-CN" sz="1530" dirty="0">
                <a:solidFill>
                  <a:schemeClr val="tx1">
                    <a:lumMod val="65000"/>
                    <a:lumOff val="35000"/>
                  </a:schemeClr>
                </a:solidFill>
                <a:cs typeface="+mn-ea"/>
                <a:sym typeface="+mn-lt"/>
              </a:rPr>
              <a:t>25.6%</a:t>
            </a:r>
            <a:r>
              <a:rPr lang="zh-CN" altLang="en-US" sz="1530" dirty="0">
                <a:solidFill>
                  <a:schemeClr val="tx1">
                    <a:lumMod val="65000"/>
                    <a:lumOff val="35000"/>
                  </a:schemeClr>
                </a:solidFill>
                <a:cs typeface="+mn-ea"/>
                <a:sym typeface="+mn-lt"/>
              </a:rPr>
              <a:t>；</a:t>
            </a:r>
          </a:p>
          <a:p>
            <a:pPr algn="just">
              <a:lnSpc>
                <a:spcPts val="2250"/>
              </a:lnSpc>
            </a:pPr>
            <a:r>
              <a:rPr lang="zh-CN" altLang="en-US" sz="1440" dirty="0">
                <a:solidFill>
                  <a:schemeClr val="tx1">
                    <a:lumMod val="65000"/>
                    <a:lumOff val="35000"/>
                  </a:schemeClr>
                </a:solidFill>
                <a:cs typeface="+mn-ea"/>
                <a:sym typeface="+mn-lt"/>
              </a:rPr>
              <a:t>★</a:t>
            </a:r>
            <a:r>
              <a:rPr lang="zh-CN" altLang="en-US" sz="1530" dirty="0">
                <a:solidFill>
                  <a:schemeClr val="tx1">
                    <a:lumMod val="65000"/>
                    <a:lumOff val="35000"/>
                  </a:schemeClr>
                </a:solidFill>
                <a:cs typeface="+mn-ea"/>
                <a:sym typeface="+mn-lt"/>
              </a:rPr>
              <a:t>浙江、山东、湖北、广东、重庆也是达到了</a:t>
            </a:r>
            <a:r>
              <a:rPr lang="en-US" altLang="zh-CN" sz="1530" dirty="0">
                <a:solidFill>
                  <a:schemeClr val="tx1">
                    <a:lumMod val="65000"/>
                    <a:lumOff val="35000"/>
                  </a:schemeClr>
                </a:solidFill>
                <a:cs typeface="+mn-ea"/>
                <a:sym typeface="+mn-lt"/>
              </a:rPr>
              <a:t>24.5%</a:t>
            </a:r>
            <a:r>
              <a:rPr lang="zh-CN" altLang="en-US" sz="1530" dirty="0">
                <a:solidFill>
                  <a:schemeClr val="tx1">
                    <a:lumMod val="65000"/>
                    <a:lumOff val="35000"/>
                  </a:schemeClr>
                </a:solidFill>
                <a:cs typeface="+mn-ea"/>
                <a:sym typeface="+mn-lt"/>
              </a:rPr>
              <a:t>以上。</a:t>
            </a:r>
          </a:p>
        </p:txBody>
      </p:sp>
      <p:graphicFrame>
        <p:nvGraphicFramePr>
          <p:cNvPr id="11" name="图表 10"/>
          <p:cNvGraphicFramePr/>
          <p:nvPr>
            <p:extLst>
              <p:ext uri="{D42A27DB-BD31-4B8C-83A1-F6EECF244321}">
                <p14:modId xmlns:p14="http://schemas.microsoft.com/office/powerpoint/2010/main" val="2259038313"/>
              </p:ext>
            </p:extLst>
          </p:nvPr>
        </p:nvGraphicFramePr>
        <p:xfrm>
          <a:off x="451049" y="1950201"/>
          <a:ext cx="5281330" cy="3110746"/>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3"/>
          <p:cNvSpPr txBox="1"/>
          <p:nvPr/>
        </p:nvSpPr>
        <p:spPr>
          <a:xfrm>
            <a:off x="1406726" y="2932239"/>
            <a:ext cx="637794" cy="258532"/>
          </a:xfrm>
          <a:prstGeom prst="rect">
            <a:avLst/>
          </a:prstGeom>
          <a:noFill/>
        </p:spPr>
        <p:txBody>
          <a:bodyPr wrap="square" rtlCol="0">
            <a:spAutoFit/>
          </a:bodyPr>
          <a:lstStyle/>
          <a:p>
            <a:r>
              <a:rPr lang="en-US" altLang="zh-CN" sz="1080" b="1" dirty="0">
                <a:solidFill>
                  <a:srgbClr val="334C82"/>
                </a:solidFill>
                <a:cs typeface="+mn-ea"/>
                <a:sym typeface="+mn-lt"/>
              </a:rPr>
              <a:t>22.7%</a:t>
            </a:r>
          </a:p>
        </p:txBody>
      </p:sp>
      <p:sp>
        <p:nvSpPr>
          <p:cNvPr id="13" name="文本框 4"/>
          <p:cNvSpPr txBox="1"/>
          <p:nvPr/>
        </p:nvSpPr>
        <p:spPr>
          <a:xfrm>
            <a:off x="2562977" y="2673010"/>
            <a:ext cx="637794" cy="258532"/>
          </a:xfrm>
          <a:prstGeom prst="rect">
            <a:avLst/>
          </a:prstGeom>
          <a:noFill/>
        </p:spPr>
        <p:txBody>
          <a:bodyPr wrap="square" rtlCol="0">
            <a:spAutoFit/>
          </a:bodyPr>
          <a:lstStyle/>
          <a:p>
            <a:r>
              <a:rPr lang="en-US" altLang="zh-CN" sz="1080" b="1" dirty="0">
                <a:solidFill>
                  <a:srgbClr val="334C82"/>
                </a:solidFill>
                <a:cs typeface="+mn-ea"/>
                <a:sym typeface="+mn-lt"/>
              </a:rPr>
              <a:t>29.0%</a:t>
            </a:r>
          </a:p>
        </p:txBody>
      </p:sp>
      <p:sp>
        <p:nvSpPr>
          <p:cNvPr id="14" name="文本框 5"/>
          <p:cNvSpPr txBox="1"/>
          <p:nvPr/>
        </p:nvSpPr>
        <p:spPr>
          <a:xfrm>
            <a:off x="3091712" y="2673010"/>
            <a:ext cx="637794" cy="258532"/>
          </a:xfrm>
          <a:prstGeom prst="rect">
            <a:avLst/>
          </a:prstGeom>
          <a:noFill/>
        </p:spPr>
        <p:txBody>
          <a:bodyPr wrap="square" rtlCol="0">
            <a:spAutoFit/>
          </a:bodyPr>
          <a:lstStyle/>
          <a:p>
            <a:r>
              <a:rPr lang="en-US" altLang="zh-CN" sz="1080" b="1" dirty="0">
                <a:solidFill>
                  <a:srgbClr val="334C82"/>
                </a:solidFill>
                <a:cs typeface="+mn-ea"/>
                <a:sym typeface="+mn-lt"/>
              </a:rPr>
              <a:t>29.0%</a:t>
            </a:r>
          </a:p>
        </p:txBody>
      </p:sp>
      <p:sp>
        <p:nvSpPr>
          <p:cNvPr id="15" name="文本框 7"/>
          <p:cNvSpPr txBox="1"/>
          <p:nvPr/>
        </p:nvSpPr>
        <p:spPr>
          <a:xfrm>
            <a:off x="3664700" y="2673010"/>
            <a:ext cx="637794" cy="258532"/>
          </a:xfrm>
          <a:prstGeom prst="rect">
            <a:avLst/>
          </a:prstGeom>
          <a:noFill/>
        </p:spPr>
        <p:txBody>
          <a:bodyPr wrap="square" rtlCol="0">
            <a:spAutoFit/>
          </a:bodyPr>
          <a:lstStyle/>
          <a:p>
            <a:r>
              <a:rPr lang="en-US" altLang="zh-CN" sz="1080" b="1" dirty="0">
                <a:solidFill>
                  <a:srgbClr val="334C82"/>
                </a:solidFill>
                <a:cs typeface="+mn-ea"/>
                <a:sym typeface="+mn-lt"/>
              </a:rPr>
              <a:t>29.0%</a:t>
            </a:r>
          </a:p>
        </p:txBody>
      </p:sp>
      <p:sp>
        <p:nvSpPr>
          <p:cNvPr id="16" name="文本框 8"/>
          <p:cNvSpPr txBox="1"/>
          <p:nvPr/>
        </p:nvSpPr>
        <p:spPr>
          <a:xfrm>
            <a:off x="4193435" y="2727886"/>
            <a:ext cx="637794" cy="272382"/>
          </a:xfrm>
          <a:prstGeom prst="rect">
            <a:avLst/>
          </a:prstGeom>
          <a:noFill/>
        </p:spPr>
        <p:txBody>
          <a:bodyPr wrap="square" rtlCol="0">
            <a:spAutoFit/>
          </a:bodyPr>
          <a:lstStyle/>
          <a:p>
            <a:r>
              <a:rPr lang="en-US" altLang="zh-CN" sz="1170" dirty="0">
                <a:solidFill>
                  <a:srgbClr val="334C82"/>
                </a:solidFill>
                <a:cs typeface="+mn-ea"/>
                <a:sym typeface="+mn-lt"/>
              </a:rPr>
              <a:t>28.0</a:t>
            </a:r>
            <a:r>
              <a:rPr lang="en-US" altLang="zh-CN" sz="1080" b="1" dirty="0">
                <a:solidFill>
                  <a:srgbClr val="334C82"/>
                </a:solidFill>
                <a:cs typeface="+mn-ea"/>
                <a:sym typeface="+mn-lt"/>
              </a:rPr>
              <a:t>%</a:t>
            </a:r>
          </a:p>
        </p:txBody>
      </p:sp>
      <p:sp>
        <p:nvSpPr>
          <p:cNvPr id="17" name="文本框 9"/>
          <p:cNvSpPr txBox="1"/>
          <p:nvPr/>
        </p:nvSpPr>
        <p:spPr>
          <a:xfrm>
            <a:off x="5011276" y="2739776"/>
            <a:ext cx="542003" cy="258532"/>
          </a:xfrm>
          <a:prstGeom prst="rect">
            <a:avLst/>
          </a:prstGeom>
          <a:noFill/>
        </p:spPr>
        <p:txBody>
          <a:bodyPr wrap="square" rtlCol="0">
            <a:spAutoFit/>
          </a:bodyPr>
          <a:lstStyle/>
          <a:p>
            <a:r>
              <a:rPr lang="en-US" altLang="zh-CN" sz="1080" b="1" dirty="0">
                <a:solidFill>
                  <a:srgbClr val="334C82"/>
                </a:solidFill>
                <a:cs typeface="+mn-ea"/>
                <a:sym typeface="+mn-lt"/>
              </a:rPr>
              <a:t>25.6%</a:t>
            </a:r>
          </a:p>
        </p:txBody>
      </p:sp>
      <p:sp>
        <p:nvSpPr>
          <p:cNvPr id="18" name="文本框 11"/>
          <p:cNvSpPr txBox="1"/>
          <p:nvPr/>
        </p:nvSpPr>
        <p:spPr>
          <a:xfrm>
            <a:off x="1989990" y="2089745"/>
            <a:ext cx="637794" cy="258532"/>
          </a:xfrm>
          <a:prstGeom prst="rect">
            <a:avLst/>
          </a:prstGeom>
          <a:noFill/>
        </p:spPr>
        <p:txBody>
          <a:bodyPr wrap="square" rtlCol="0">
            <a:spAutoFit/>
          </a:bodyPr>
          <a:lstStyle/>
          <a:p>
            <a:r>
              <a:rPr lang="en-US" altLang="zh-CN" sz="1080" b="1" dirty="0">
                <a:solidFill>
                  <a:srgbClr val="334C82"/>
                </a:solidFill>
                <a:cs typeface="+mn-ea"/>
                <a:sym typeface="+mn-lt"/>
              </a:rPr>
              <a:t>44.9%</a:t>
            </a:r>
          </a:p>
        </p:txBody>
      </p:sp>
    </p:spTree>
    <p:extLst>
      <p:ext uri="{BB962C8B-B14F-4D97-AF65-F5344CB8AC3E}">
        <p14:creationId xmlns:p14="http://schemas.microsoft.com/office/powerpoint/2010/main" val="75203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F:\案例二\355\ornsoft\page_bg.jpg-id=8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47" b="15625"/>
          <a:stretch/>
        </p:blipFill>
        <p:spPr bwMode="auto">
          <a:xfrm>
            <a:off x="0" y="340227"/>
            <a:ext cx="5292080" cy="4589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252536" y="414033"/>
            <a:ext cx="5120640" cy="392907"/>
          </a:xfrm>
          <a:prstGeom prst="rect">
            <a:avLst/>
          </a:prstGeom>
          <a:noFill/>
          <a:ln>
            <a:noFill/>
          </a:ln>
          <a:effectLst>
            <a:outerShdw blurRad="50800" dist="38100" dir="5400000" algn="t"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宋体" charset="0"/>
                <a:cs typeface="宋体" charset="0"/>
              </a:defRPr>
            </a:lvl1pPr>
            <a:lvl2pPr>
              <a:defRPr kumimoji="1" sz="2800">
                <a:solidFill>
                  <a:schemeClr val="tx1"/>
                </a:solidFill>
                <a:latin typeface="Calibri" charset="0"/>
                <a:ea typeface="宋体" charset="0"/>
              </a:defRPr>
            </a:lvl2pPr>
            <a:lvl3pPr>
              <a:defRPr kumimoji="1" sz="2400">
                <a:solidFill>
                  <a:schemeClr val="tx1"/>
                </a:solidFill>
                <a:latin typeface="Calibri" charset="0"/>
                <a:ea typeface="宋体" charset="0"/>
              </a:defRPr>
            </a:lvl3pPr>
            <a:lvl4pPr>
              <a:defRPr kumimoji="1" sz="2000">
                <a:solidFill>
                  <a:schemeClr val="tx1"/>
                </a:solidFill>
                <a:latin typeface="Calibri" charset="0"/>
                <a:ea typeface="宋体" charset="0"/>
              </a:defRPr>
            </a:lvl4pPr>
            <a:lvl5pPr>
              <a:defRPr kumimoji="1" sz="2000">
                <a:solidFill>
                  <a:schemeClr val="tx1"/>
                </a:solidFill>
                <a:latin typeface="Calibri" charset="0"/>
                <a:ea typeface="宋体" charset="0"/>
              </a:defRPr>
            </a:lvl5pPr>
            <a:lvl6pPr eaLnBrk="0" fontAlgn="base" hangingPunct="0">
              <a:spcAft>
                <a:spcPct val="0"/>
              </a:spcAft>
              <a:buFont typeface="Arial" charset="0"/>
              <a:buChar char="»"/>
              <a:defRPr kumimoji="1" sz="2000">
                <a:solidFill>
                  <a:schemeClr val="tx1"/>
                </a:solidFill>
                <a:latin typeface="Calibri" charset="0"/>
                <a:ea typeface="宋体" charset="0"/>
              </a:defRPr>
            </a:lvl6pPr>
            <a:lvl7pPr eaLnBrk="0" fontAlgn="base" hangingPunct="0">
              <a:spcAft>
                <a:spcPct val="0"/>
              </a:spcAft>
              <a:buFont typeface="Arial" charset="0"/>
              <a:buChar char="»"/>
              <a:defRPr kumimoji="1" sz="2000">
                <a:solidFill>
                  <a:schemeClr val="tx1"/>
                </a:solidFill>
                <a:latin typeface="Calibri" charset="0"/>
                <a:ea typeface="宋体" charset="0"/>
              </a:defRPr>
            </a:lvl7pPr>
            <a:lvl8pPr eaLnBrk="0" fontAlgn="base" hangingPunct="0">
              <a:spcAft>
                <a:spcPct val="0"/>
              </a:spcAft>
              <a:buFont typeface="Arial" charset="0"/>
              <a:buChar char="»"/>
              <a:defRPr kumimoji="1" sz="2000">
                <a:solidFill>
                  <a:schemeClr val="tx1"/>
                </a:solidFill>
                <a:latin typeface="Calibri" charset="0"/>
                <a:ea typeface="宋体" charset="0"/>
              </a:defRPr>
            </a:lvl8pPr>
            <a:lvl9pPr eaLnBrk="0" fontAlgn="base" hangingPunct="0">
              <a:spcAft>
                <a:spcPct val="0"/>
              </a:spcAft>
              <a:buFont typeface="Arial" charset="0"/>
              <a:buChar char="»"/>
              <a:defRPr kumimoji="1" sz="2000">
                <a:solidFill>
                  <a:schemeClr val="tx1"/>
                </a:solidFill>
                <a:latin typeface="Calibri" charset="0"/>
                <a:ea typeface="宋体" charset="0"/>
              </a:defRPr>
            </a:lvl9pPr>
          </a:lstStyle>
          <a:p>
            <a:pPr algn="ctr" eaLnBrk="1" hangingPunct="1">
              <a:defRPr/>
            </a:pPr>
            <a:r>
              <a:rPr lang="en-US" altLang="zh-CN" sz="1620" b="1" dirty="0">
                <a:solidFill>
                  <a:schemeClr val="bg1"/>
                </a:solidFill>
                <a:latin typeface="+mn-lt"/>
                <a:ea typeface="+mn-ea"/>
                <a:cs typeface="+mn-ea"/>
                <a:sym typeface="+mn-lt"/>
              </a:rPr>
              <a:t>2017</a:t>
            </a:r>
            <a:r>
              <a:rPr lang="zh-CN" altLang="en-US" sz="1620" b="1" dirty="0">
                <a:solidFill>
                  <a:schemeClr val="bg1"/>
                </a:solidFill>
                <a:latin typeface="+mn-lt"/>
                <a:ea typeface="+mn-ea"/>
                <a:cs typeface="+mn-ea"/>
                <a:sym typeface="+mn-lt"/>
              </a:rPr>
              <a:t>年全国部分省、市（区）立项情况统计</a:t>
            </a:r>
          </a:p>
          <a:p>
            <a:pPr algn="ctr" eaLnBrk="1" hangingPunct="1">
              <a:defRPr/>
            </a:pPr>
            <a:endParaRPr lang="zh-CN" altLang="en-US" sz="1620" b="1" dirty="0">
              <a:solidFill>
                <a:schemeClr val="bg1"/>
              </a:solidFill>
              <a:latin typeface="+mn-lt"/>
              <a:ea typeface="+mn-ea"/>
              <a:cs typeface="+mn-ea"/>
              <a:sym typeface="+mn-lt"/>
            </a:endParaRPr>
          </a:p>
        </p:txBody>
      </p:sp>
      <p:sp>
        <p:nvSpPr>
          <p:cNvPr id="8199" name="Rectangle 14"/>
          <p:cNvSpPr>
            <a:spLocks noChangeArrowheads="1"/>
          </p:cNvSpPr>
          <p:nvPr/>
        </p:nvSpPr>
        <p:spPr bwMode="auto">
          <a:xfrm>
            <a:off x="474347" y="157797"/>
            <a:ext cx="184731"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zh-CN" altLang="en-US" sz="1620">
              <a:cs typeface="+mn-ea"/>
              <a:sym typeface="+mn-lt"/>
            </a:endParaRPr>
          </a:p>
        </p:txBody>
      </p:sp>
      <p:graphicFrame>
        <p:nvGraphicFramePr>
          <p:cNvPr id="19463" name="对象 2"/>
          <p:cNvGraphicFramePr>
            <a:graphicFrameLocks/>
          </p:cNvGraphicFramePr>
          <p:nvPr/>
        </p:nvGraphicFramePr>
        <p:xfrm>
          <a:off x="684373" y="1625918"/>
          <a:ext cx="5249228" cy="3124677"/>
        </p:xfrm>
        <a:graphic>
          <a:graphicData uri="http://schemas.openxmlformats.org/presentationml/2006/ole">
            <mc:AlternateContent xmlns:mc="http://schemas.openxmlformats.org/markup-compatibility/2006">
              <mc:Choice xmlns:v="urn:schemas-microsoft-com:vml" Requires="v">
                <p:oleObj spid="_x0000_s5138" name="图表" r:id="rId4" imgW="0" imgH="0" progId="Excel.Chart.8">
                  <p:embed/>
                </p:oleObj>
              </mc:Choice>
              <mc:Fallback>
                <p:oleObj name="图表" r:id="rId4" imgW="0" imgH="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b="-21"/>
                      <a:stretch>
                        <a:fillRect/>
                      </a:stretch>
                    </p:blipFill>
                    <p:spPr bwMode="auto">
                      <a:xfrm>
                        <a:off x="684373" y="1625918"/>
                        <a:ext cx="5249228" cy="312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矩形 8"/>
          <p:cNvSpPr>
            <a:spLocks noChangeArrowheads="1"/>
          </p:cNvSpPr>
          <p:nvPr/>
        </p:nvSpPr>
        <p:spPr bwMode="auto">
          <a:xfrm>
            <a:off x="5867877" y="1413034"/>
            <a:ext cx="2721768"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pPr algn="just">
              <a:lnSpc>
                <a:spcPts val="1980"/>
              </a:lnSpc>
              <a:spcAft>
                <a:spcPts val="540"/>
              </a:spcAft>
            </a:pPr>
            <a:r>
              <a:rPr lang="zh-CN" altLang="en-US" sz="1260" b="1" dirty="0">
                <a:latin typeface="+mn-lt"/>
                <a:ea typeface="+mn-ea"/>
                <a:cs typeface="+mn-ea"/>
                <a:sym typeface="+mn-lt"/>
              </a:rPr>
              <a:t>★立项总数</a:t>
            </a:r>
            <a:r>
              <a:rPr lang="en-US" altLang="zh-CN" sz="1260" b="1" dirty="0">
                <a:latin typeface="+mn-lt"/>
                <a:ea typeface="+mn-ea"/>
                <a:cs typeface="+mn-ea"/>
                <a:sym typeface="+mn-lt"/>
              </a:rPr>
              <a:t>4289</a:t>
            </a:r>
            <a:r>
              <a:rPr lang="zh-CN" altLang="en-US" sz="1260" b="1" dirty="0">
                <a:latin typeface="+mn-lt"/>
                <a:ea typeface="+mn-ea"/>
                <a:cs typeface="+mn-ea"/>
                <a:sym typeface="+mn-lt"/>
              </a:rPr>
              <a:t>项，全国平均立项率</a:t>
            </a:r>
            <a:r>
              <a:rPr lang="en-US" altLang="zh-CN" sz="1260" b="1" dirty="0">
                <a:latin typeface="+mn-lt"/>
                <a:ea typeface="+mn-ea"/>
                <a:cs typeface="+mn-ea"/>
                <a:sym typeface="+mn-lt"/>
              </a:rPr>
              <a:t>14.6%</a:t>
            </a:r>
            <a:r>
              <a:rPr lang="zh-CN" altLang="en-US" sz="1260" b="1" dirty="0">
                <a:latin typeface="+mn-lt"/>
                <a:ea typeface="+mn-ea"/>
                <a:cs typeface="+mn-ea"/>
                <a:sym typeface="+mn-lt"/>
              </a:rPr>
              <a:t>（</a:t>
            </a:r>
            <a:r>
              <a:rPr lang="zh-CN" altLang="en-US" sz="1260" b="1" dirty="0">
                <a:solidFill>
                  <a:srgbClr val="FF0000"/>
                </a:solidFill>
                <a:latin typeface="+mn-lt"/>
                <a:ea typeface="+mn-ea"/>
                <a:cs typeface="+mn-ea"/>
                <a:sym typeface="+mn-lt"/>
              </a:rPr>
              <a:t>江苏</a:t>
            </a:r>
            <a:r>
              <a:rPr lang="en-US" altLang="zh-CN" sz="1260" b="1" dirty="0">
                <a:solidFill>
                  <a:srgbClr val="FF0000"/>
                </a:solidFill>
                <a:latin typeface="+mn-lt"/>
                <a:ea typeface="+mn-ea"/>
                <a:cs typeface="+mn-ea"/>
                <a:sym typeface="+mn-lt"/>
              </a:rPr>
              <a:t>18.63</a:t>
            </a:r>
            <a:r>
              <a:rPr lang="zh-CN" altLang="en-US" sz="1260" b="1" dirty="0">
                <a:solidFill>
                  <a:srgbClr val="FF0000"/>
                </a:solidFill>
                <a:latin typeface="+mn-lt"/>
                <a:ea typeface="+mn-ea"/>
                <a:cs typeface="+mn-ea"/>
                <a:sym typeface="+mn-lt"/>
              </a:rPr>
              <a:t>，去年</a:t>
            </a:r>
            <a:r>
              <a:rPr lang="en-US" altLang="zh-CN" sz="1260" b="1" dirty="0">
                <a:solidFill>
                  <a:srgbClr val="FF0000"/>
                </a:solidFill>
                <a:latin typeface="+mn-lt"/>
                <a:ea typeface="+mn-ea"/>
                <a:cs typeface="+mn-ea"/>
                <a:sym typeface="+mn-lt"/>
              </a:rPr>
              <a:t>17.47</a:t>
            </a:r>
            <a:r>
              <a:rPr lang="zh-CN" altLang="en-US" sz="1260" b="1" dirty="0">
                <a:latin typeface="+mn-lt"/>
                <a:ea typeface="+mn-ea"/>
                <a:cs typeface="+mn-ea"/>
                <a:sym typeface="+mn-lt"/>
              </a:rPr>
              <a:t>），比去年提高</a:t>
            </a:r>
            <a:r>
              <a:rPr lang="en-US" altLang="zh-CN" sz="1260" b="1" dirty="0">
                <a:latin typeface="+mn-lt"/>
                <a:ea typeface="+mn-ea"/>
                <a:cs typeface="+mn-ea"/>
                <a:sym typeface="+mn-lt"/>
              </a:rPr>
              <a:t>0.6</a:t>
            </a:r>
            <a:r>
              <a:rPr lang="zh-CN" altLang="en-US" sz="1260" b="1" dirty="0">
                <a:latin typeface="+mn-lt"/>
                <a:ea typeface="+mn-ea"/>
                <a:cs typeface="+mn-ea"/>
                <a:sym typeface="+mn-lt"/>
              </a:rPr>
              <a:t>个百分点，资助总金额超过</a:t>
            </a:r>
            <a:r>
              <a:rPr lang="en-US" altLang="zh-CN" sz="1260" b="1" dirty="0">
                <a:latin typeface="+mn-lt"/>
                <a:ea typeface="+mn-ea"/>
                <a:cs typeface="+mn-ea"/>
                <a:sym typeface="+mn-lt"/>
              </a:rPr>
              <a:t>9</a:t>
            </a:r>
            <a:r>
              <a:rPr lang="zh-CN" altLang="en-US" sz="1260" b="1" dirty="0">
                <a:latin typeface="+mn-lt"/>
                <a:ea typeface="+mn-ea"/>
                <a:cs typeface="+mn-ea"/>
                <a:sym typeface="+mn-lt"/>
              </a:rPr>
              <a:t>个亿。</a:t>
            </a:r>
          </a:p>
          <a:p>
            <a:pPr algn="just">
              <a:lnSpc>
                <a:spcPts val="1980"/>
              </a:lnSpc>
              <a:spcAft>
                <a:spcPts val="540"/>
              </a:spcAft>
            </a:pPr>
            <a:r>
              <a:rPr lang="zh-CN" altLang="en-US" sz="1260" b="1" dirty="0">
                <a:latin typeface="+mn-lt"/>
                <a:ea typeface="+mn-ea"/>
                <a:cs typeface="+mn-ea"/>
                <a:sym typeface="+mn-lt"/>
              </a:rPr>
              <a:t>★其中重点项目</a:t>
            </a:r>
            <a:r>
              <a:rPr lang="en-US" altLang="zh-CN" sz="1260" b="1" dirty="0">
                <a:latin typeface="+mn-lt"/>
                <a:ea typeface="+mn-ea"/>
                <a:cs typeface="+mn-ea"/>
                <a:sym typeface="+mn-lt"/>
              </a:rPr>
              <a:t>343</a:t>
            </a:r>
            <a:r>
              <a:rPr lang="zh-CN" altLang="en-US" sz="1260" b="1" dirty="0">
                <a:latin typeface="+mn-lt"/>
                <a:ea typeface="+mn-ea"/>
                <a:cs typeface="+mn-ea"/>
                <a:sym typeface="+mn-lt"/>
              </a:rPr>
              <a:t>项（</a:t>
            </a:r>
            <a:r>
              <a:rPr lang="zh-CN" altLang="en-US" sz="1260" b="1" dirty="0">
                <a:solidFill>
                  <a:srgbClr val="FF0000"/>
                </a:solidFill>
                <a:latin typeface="+mn-lt"/>
                <a:ea typeface="+mn-ea"/>
                <a:cs typeface="+mn-ea"/>
                <a:sym typeface="+mn-lt"/>
              </a:rPr>
              <a:t>江苏</a:t>
            </a:r>
            <a:r>
              <a:rPr lang="en-US" altLang="zh-CN" sz="1260" b="1" dirty="0">
                <a:solidFill>
                  <a:srgbClr val="FF0000"/>
                </a:solidFill>
                <a:latin typeface="+mn-lt"/>
                <a:ea typeface="+mn-ea"/>
                <a:cs typeface="+mn-ea"/>
                <a:sym typeface="+mn-lt"/>
              </a:rPr>
              <a:t>35</a:t>
            </a:r>
            <a:r>
              <a:rPr lang="zh-CN" altLang="en-US" sz="1260" b="1" dirty="0">
                <a:latin typeface="+mn-lt"/>
                <a:ea typeface="+mn-ea"/>
                <a:cs typeface="+mn-ea"/>
                <a:sym typeface="+mn-lt"/>
              </a:rPr>
              <a:t>）、一般项目</a:t>
            </a:r>
            <a:r>
              <a:rPr lang="en-US" altLang="zh-CN" sz="1260" b="1" dirty="0">
                <a:latin typeface="+mn-lt"/>
                <a:ea typeface="+mn-ea"/>
                <a:cs typeface="+mn-ea"/>
                <a:sym typeface="+mn-lt"/>
              </a:rPr>
              <a:t>2850</a:t>
            </a:r>
            <a:r>
              <a:rPr lang="zh-CN" altLang="en-US" sz="1260" b="1" dirty="0">
                <a:latin typeface="+mn-lt"/>
                <a:ea typeface="+mn-ea"/>
                <a:cs typeface="+mn-ea"/>
                <a:sym typeface="+mn-lt"/>
              </a:rPr>
              <a:t>项（</a:t>
            </a:r>
            <a:r>
              <a:rPr lang="zh-CN" altLang="en-US" sz="1260" b="1" dirty="0">
                <a:solidFill>
                  <a:srgbClr val="FF0000"/>
                </a:solidFill>
                <a:latin typeface="+mn-lt"/>
                <a:ea typeface="+mn-ea"/>
                <a:cs typeface="+mn-ea"/>
                <a:sym typeface="+mn-lt"/>
              </a:rPr>
              <a:t>江苏</a:t>
            </a:r>
            <a:r>
              <a:rPr lang="en-US" altLang="zh-CN" sz="1260" b="1" dirty="0">
                <a:solidFill>
                  <a:srgbClr val="FF0000"/>
                </a:solidFill>
                <a:latin typeface="+mn-lt"/>
                <a:ea typeface="+mn-ea"/>
                <a:cs typeface="+mn-ea"/>
                <a:sym typeface="+mn-lt"/>
              </a:rPr>
              <a:t>219</a:t>
            </a:r>
            <a:r>
              <a:rPr lang="zh-CN" altLang="en-US" sz="1260" b="1" dirty="0">
                <a:latin typeface="+mn-lt"/>
                <a:ea typeface="+mn-ea"/>
                <a:cs typeface="+mn-ea"/>
                <a:sym typeface="+mn-lt"/>
              </a:rPr>
              <a:t>）、青年项目</a:t>
            </a:r>
            <a:r>
              <a:rPr lang="en-US" altLang="zh-CN" sz="1260" b="1" dirty="0">
                <a:latin typeface="+mn-lt"/>
                <a:ea typeface="+mn-ea"/>
                <a:cs typeface="+mn-ea"/>
                <a:sym typeface="+mn-lt"/>
              </a:rPr>
              <a:t>1096</a:t>
            </a:r>
            <a:r>
              <a:rPr lang="zh-CN" altLang="en-US" sz="1260" b="1" dirty="0">
                <a:latin typeface="+mn-lt"/>
                <a:ea typeface="+mn-ea"/>
                <a:cs typeface="+mn-ea"/>
                <a:sym typeface="+mn-lt"/>
              </a:rPr>
              <a:t>项（</a:t>
            </a:r>
            <a:r>
              <a:rPr lang="zh-CN" altLang="en-US" sz="1260" b="1" dirty="0">
                <a:solidFill>
                  <a:srgbClr val="FF0000"/>
                </a:solidFill>
                <a:latin typeface="+mn-lt"/>
                <a:ea typeface="+mn-ea"/>
                <a:cs typeface="+mn-ea"/>
                <a:sym typeface="+mn-lt"/>
              </a:rPr>
              <a:t>江苏</a:t>
            </a:r>
            <a:r>
              <a:rPr lang="en-US" altLang="zh-CN" sz="1260" b="1" dirty="0">
                <a:solidFill>
                  <a:srgbClr val="FF0000"/>
                </a:solidFill>
                <a:latin typeface="+mn-lt"/>
                <a:ea typeface="+mn-ea"/>
                <a:cs typeface="+mn-ea"/>
                <a:sym typeface="+mn-lt"/>
              </a:rPr>
              <a:t>91</a:t>
            </a:r>
            <a:r>
              <a:rPr lang="zh-CN" altLang="en-US" sz="1260" b="1" dirty="0">
                <a:latin typeface="+mn-lt"/>
                <a:ea typeface="+mn-ea"/>
                <a:cs typeface="+mn-ea"/>
                <a:sym typeface="+mn-lt"/>
              </a:rPr>
              <a:t>）。</a:t>
            </a:r>
          </a:p>
          <a:p>
            <a:pPr algn="just">
              <a:lnSpc>
                <a:spcPts val="1980"/>
              </a:lnSpc>
            </a:pPr>
            <a:r>
              <a:rPr lang="zh-CN" altLang="en-US" sz="1260" b="1" dirty="0">
                <a:latin typeface="+mn-lt"/>
                <a:ea typeface="+mn-ea"/>
                <a:cs typeface="+mn-ea"/>
                <a:sym typeface="+mn-lt"/>
              </a:rPr>
              <a:t>★立项数超过</a:t>
            </a:r>
            <a:r>
              <a:rPr lang="en-US" altLang="zh-CN" sz="1260" b="1" dirty="0">
                <a:latin typeface="+mn-lt"/>
                <a:ea typeface="+mn-ea"/>
                <a:cs typeface="+mn-ea"/>
                <a:sym typeface="+mn-lt"/>
              </a:rPr>
              <a:t>100</a:t>
            </a:r>
            <a:r>
              <a:rPr lang="zh-CN" altLang="en-US" sz="1260" b="1" dirty="0">
                <a:latin typeface="+mn-lt"/>
                <a:ea typeface="+mn-ea"/>
                <a:cs typeface="+mn-ea"/>
                <a:sym typeface="+mn-lt"/>
              </a:rPr>
              <a:t>的有</a:t>
            </a:r>
            <a:r>
              <a:rPr lang="en-US" altLang="zh-CN" sz="1260" b="1" dirty="0">
                <a:latin typeface="+mn-lt"/>
                <a:ea typeface="+mn-ea"/>
                <a:cs typeface="+mn-ea"/>
                <a:sym typeface="+mn-lt"/>
              </a:rPr>
              <a:t>15</a:t>
            </a:r>
            <a:r>
              <a:rPr lang="zh-CN" altLang="en-US" sz="1260" b="1" dirty="0">
                <a:latin typeface="+mn-lt"/>
                <a:ea typeface="+mn-ea"/>
                <a:cs typeface="+mn-ea"/>
                <a:sym typeface="+mn-lt"/>
              </a:rPr>
              <a:t>个省，江苏</a:t>
            </a:r>
            <a:r>
              <a:rPr lang="en-US" altLang="zh-CN" sz="1260" b="1" dirty="0">
                <a:latin typeface="+mn-lt"/>
                <a:ea typeface="+mn-ea"/>
                <a:cs typeface="+mn-ea"/>
                <a:sym typeface="+mn-lt"/>
              </a:rPr>
              <a:t>345</a:t>
            </a:r>
            <a:r>
              <a:rPr lang="zh-CN" altLang="en-US" sz="1260" b="1" dirty="0">
                <a:latin typeface="+mn-lt"/>
                <a:ea typeface="+mn-ea"/>
                <a:cs typeface="+mn-ea"/>
                <a:sym typeface="+mn-lt"/>
              </a:rPr>
              <a:t>，教育部直属高校</a:t>
            </a:r>
            <a:r>
              <a:rPr lang="en-US" altLang="zh-CN" sz="1260" b="1" dirty="0">
                <a:latin typeface="+mn-lt"/>
                <a:ea typeface="+mn-ea"/>
                <a:cs typeface="+mn-ea"/>
                <a:sym typeface="+mn-lt"/>
              </a:rPr>
              <a:t>374</a:t>
            </a:r>
            <a:r>
              <a:rPr lang="zh-CN" altLang="en-US" sz="1260" b="1" dirty="0">
                <a:latin typeface="+mn-lt"/>
                <a:ea typeface="+mn-ea"/>
                <a:cs typeface="+mn-ea"/>
                <a:sym typeface="+mn-lt"/>
              </a:rPr>
              <a:t>，上海</a:t>
            </a:r>
            <a:r>
              <a:rPr lang="en-US" altLang="zh-CN" sz="1260" b="1" dirty="0">
                <a:latin typeface="+mn-lt"/>
                <a:ea typeface="+mn-ea"/>
                <a:cs typeface="+mn-ea"/>
                <a:sym typeface="+mn-lt"/>
              </a:rPr>
              <a:t>306</a:t>
            </a:r>
            <a:r>
              <a:rPr lang="zh-CN" altLang="en-US" sz="1260" b="1" dirty="0">
                <a:latin typeface="+mn-lt"/>
                <a:ea typeface="+mn-ea"/>
                <a:cs typeface="+mn-ea"/>
                <a:sym typeface="+mn-lt"/>
              </a:rPr>
              <a:t>，浙江</a:t>
            </a:r>
            <a:r>
              <a:rPr lang="en-US" altLang="zh-CN" sz="1260" b="1" dirty="0">
                <a:latin typeface="+mn-lt"/>
                <a:ea typeface="+mn-ea"/>
                <a:cs typeface="+mn-ea"/>
                <a:sym typeface="+mn-lt"/>
              </a:rPr>
              <a:t>245</a:t>
            </a:r>
            <a:r>
              <a:rPr lang="zh-CN" altLang="en-US" sz="1260" b="1" dirty="0">
                <a:latin typeface="+mn-lt"/>
                <a:ea typeface="+mn-ea"/>
                <a:cs typeface="+mn-ea"/>
                <a:sym typeface="+mn-lt"/>
              </a:rPr>
              <a:t>，湖南</a:t>
            </a:r>
            <a:r>
              <a:rPr lang="en-US" altLang="zh-CN" sz="1260" b="1" dirty="0">
                <a:latin typeface="+mn-lt"/>
                <a:ea typeface="+mn-ea"/>
                <a:cs typeface="+mn-ea"/>
                <a:sym typeface="+mn-lt"/>
              </a:rPr>
              <a:t>224</a:t>
            </a:r>
            <a:r>
              <a:rPr lang="zh-CN" altLang="en-US" sz="1260" b="1" dirty="0">
                <a:latin typeface="+mn-lt"/>
                <a:ea typeface="+mn-ea"/>
                <a:cs typeface="+mn-ea"/>
                <a:sym typeface="+mn-lt"/>
              </a:rPr>
              <a:t>，湖北</a:t>
            </a:r>
            <a:r>
              <a:rPr lang="en-US" altLang="zh-CN" sz="1260" b="1" dirty="0">
                <a:latin typeface="+mn-lt"/>
                <a:ea typeface="+mn-ea"/>
                <a:cs typeface="+mn-ea"/>
                <a:sym typeface="+mn-lt"/>
              </a:rPr>
              <a:t>215</a:t>
            </a:r>
            <a:r>
              <a:rPr lang="zh-CN" altLang="en-US" sz="1260" b="1" dirty="0">
                <a:latin typeface="+mn-lt"/>
                <a:ea typeface="+mn-ea"/>
                <a:cs typeface="+mn-ea"/>
                <a:sym typeface="+mn-lt"/>
              </a:rPr>
              <a:t>，广东</a:t>
            </a:r>
            <a:r>
              <a:rPr lang="en-US" altLang="zh-CN" sz="1260" b="1" dirty="0">
                <a:latin typeface="+mn-lt"/>
                <a:ea typeface="+mn-ea"/>
                <a:cs typeface="+mn-ea"/>
                <a:sym typeface="+mn-lt"/>
              </a:rPr>
              <a:t>212</a:t>
            </a:r>
            <a:r>
              <a:rPr lang="zh-CN" altLang="en-US" sz="1260" b="1" dirty="0">
                <a:latin typeface="+mn-lt"/>
                <a:ea typeface="+mn-ea"/>
                <a:cs typeface="+mn-ea"/>
                <a:sym typeface="+mn-lt"/>
              </a:rPr>
              <a:t>，山东</a:t>
            </a:r>
            <a:r>
              <a:rPr lang="en-US" altLang="zh-CN" sz="1260" b="1" dirty="0">
                <a:latin typeface="+mn-lt"/>
                <a:ea typeface="+mn-ea"/>
                <a:cs typeface="+mn-ea"/>
                <a:sym typeface="+mn-lt"/>
              </a:rPr>
              <a:t>189</a:t>
            </a:r>
            <a:r>
              <a:rPr lang="zh-CN" altLang="en-US" sz="1260" b="1" dirty="0">
                <a:latin typeface="+mn-lt"/>
                <a:ea typeface="+mn-ea"/>
                <a:cs typeface="+mn-ea"/>
                <a:sym typeface="+mn-lt"/>
              </a:rPr>
              <a:t>，河南</a:t>
            </a:r>
            <a:r>
              <a:rPr lang="en-US" altLang="zh-CN" sz="1260" b="1" dirty="0">
                <a:latin typeface="+mn-lt"/>
                <a:ea typeface="+mn-ea"/>
                <a:cs typeface="+mn-ea"/>
                <a:sym typeface="+mn-lt"/>
              </a:rPr>
              <a:t>164</a:t>
            </a:r>
            <a:r>
              <a:rPr lang="zh-CN" altLang="en-US" sz="1260" b="1" dirty="0">
                <a:latin typeface="+mn-lt"/>
                <a:ea typeface="+mn-ea"/>
                <a:cs typeface="+mn-ea"/>
                <a:sym typeface="+mn-lt"/>
              </a:rPr>
              <a:t>，四川</a:t>
            </a:r>
            <a:r>
              <a:rPr lang="en-US" altLang="zh-CN" sz="1260" b="1" dirty="0">
                <a:latin typeface="+mn-lt"/>
                <a:ea typeface="+mn-ea"/>
                <a:cs typeface="+mn-ea"/>
                <a:sym typeface="+mn-lt"/>
              </a:rPr>
              <a:t>161</a:t>
            </a:r>
            <a:r>
              <a:rPr lang="zh-CN" altLang="en-US" sz="1260" b="1" dirty="0">
                <a:latin typeface="+mn-lt"/>
                <a:ea typeface="+mn-ea"/>
                <a:cs typeface="+mn-ea"/>
                <a:sym typeface="+mn-lt"/>
              </a:rPr>
              <a:t>，北京</a:t>
            </a:r>
            <a:r>
              <a:rPr lang="en-US" altLang="zh-CN" sz="1260" b="1" dirty="0">
                <a:latin typeface="+mn-lt"/>
                <a:ea typeface="+mn-ea"/>
                <a:cs typeface="+mn-ea"/>
                <a:sym typeface="+mn-lt"/>
              </a:rPr>
              <a:t>149</a:t>
            </a:r>
            <a:r>
              <a:rPr lang="zh-CN" altLang="en-US" sz="1260" b="1" dirty="0">
                <a:latin typeface="+mn-lt"/>
                <a:ea typeface="+mn-ea"/>
                <a:cs typeface="+mn-ea"/>
                <a:sym typeface="+mn-lt"/>
              </a:rPr>
              <a:t>，陕西</a:t>
            </a:r>
            <a:r>
              <a:rPr lang="en-US" altLang="zh-CN" sz="1260" b="1" dirty="0">
                <a:latin typeface="+mn-lt"/>
                <a:ea typeface="+mn-ea"/>
                <a:cs typeface="+mn-ea"/>
                <a:sym typeface="+mn-lt"/>
              </a:rPr>
              <a:t>132</a:t>
            </a:r>
            <a:r>
              <a:rPr lang="zh-CN" altLang="en-US" sz="1260" b="1" dirty="0">
                <a:latin typeface="+mn-lt"/>
                <a:ea typeface="+mn-ea"/>
                <a:cs typeface="+mn-ea"/>
                <a:sym typeface="+mn-lt"/>
              </a:rPr>
              <a:t>，重庆</a:t>
            </a:r>
            <a:r>
              <a:rPr lang="en-US" altLang="zh-CN" sz="1260" b="1" dirty="0">
                <a:latin typeface="+mn-lt"/>
                <a:ea typeface="+mn-ea"/>
                <a:cs typeface="+mn-ea"/>
                <a:sym typeface="+mn-lt"/>
              </a:rPr>
              <a:t>116</a:t>
            </a:r>
            <a:r>
              <a:rPr lang="zh-CN" altLang="en-US" sz="1260" b="1" dirty="0">
                <a:latin typeface="+mn-lt"/>
                <a:ea typeface="+mn-ea"/>
                <a:cs typeface="+mn-ea"/>
                <a:sym typeface="+mn-lt"/>
              </a:rPr>
              <a:t>，福建</a:t>
            </a:r>
            <a:r>
              <a:rPr lang="en-US" altLang="zh-CN" sz="1260" b="1" dirty="0">
                <a:latin typeface="+mn-lt"/>
                <a:ea typeface="+mn-ea"/>
                <a:cs typeface="+mn-ea"/>
                <a:sym typeface="+mn-lt"/>
              </a:rPr>
              <a:t>109</a:t>
            </a:r>
            <a:r>
              <a:rPr lang="zh-CN" altLang="en-US" sz="1260" b="1" dirty="0">
                <a:latin typeface="+mn-lt"/>
                <a:ea typeface="+mn-ea"/>
                <a:cs typeface="+mn-ea"/>
                <a:sym typeface="+mn-lt"/>
              </a:rPr>
              <a:t>，辽宁</a:t>
            </a:r>
            <a:r>
              <a:rPr lang="en-US" altLang="zh-CN" sz="1260" b="1" dirty="0">
                <a:latin typeface="+mn-lt"/>
                <a:ea typeface="+mn-ea"/>
                <a:cs typeface="+mn-ea"/>
                <a:sym typeface="+mn-lt"/>
              </a:rPr>
              <a:t>111</a:t>
            </a:r>
            <a:r>
              <a:rPr lang="zh-CN" altLang="en-US" sz="1260" b="1" dirty="0">
                <a:latin typeface="+mn-lt"/>
                <a:ea typeface="+mn-ea"/>
                <a:cs typeface="+mn-ea"/>
                <a:sym typeface="+mn-lt"/>
              </a:rPr>
              <a:t>，江西</a:t>
            </a:r>
            <a:r>
              <a:rPr lang="en-US" altLang="zh-CN" sz="1260" b="1" dirty="0">
                <a:latin typeface="+mn-lt"/>
                <a:ea typeface="+mn-ea"/>
                <a:cs typeface="+mn-ea"/>
                <a:sym typeface="+mn-lt"/>
              </a:rPr>
              <a:t>101</a:t>
            </a:r>
            <a:r>
              <a:rPr lang="zh-CN" altLang="en-US" sz="1260" b="1" dirty="0">
                <a:latin typeface="+mn-lt"/>
                <a:ea typeface="+mn-ea"/>
                <a:cs typeface="+mn-ea"/>
                <a:sym typeface="+mn-lt"/>
              </a:rPr>
              <a:t>。</a:t>
            </a:r>
          </a:p>
        </p:txBody>
      </p:sp>
    </p:spTree>
    <p:extLst>
      <p:ext uri="{BB962C8B-B14F-4D97-AF65-F5344CB8AC3E}">
        <p14:creationId xmlns:p14="http://schemas.microsoft.com/office/powerpoint/2010/main" val="2191815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extLst/>
          </p:nvPr>
        </p:nvGraphicFramePr>
        <p:xfrm>
          <a:off x="364222" y="1215119"/>
          <a:ext cx="4900613" cy="32670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264834" y="1721558"/>
            <a:ext cx="3375533" cy="2585323"/>
          </a:xfrm>
          <a:prstGeom prst="rect">
            <a:avLst/>
          </a:prstGeom>
          <a:solidFill>
            <a:srgbClr val="334C82"/>
          </a:solidFill>
        </p:spPr>
        <p:txBody>
          <a:bodyPr wrap="square" rtlCol="0">
            <a:spAutoFit/>
          </a:bodyPr>
          <a:lstStyle/>
          <a:p>
            <a:pPr algn="just">
              <a:lnSpc>
                <a:spcPct val="200000"/>
              </a:lnSpc>
            </a:pPr>
            <a:r>
              <a:rPr lang="zh-CN" altLang="zh-CN" sz="1620" dirty="0">
                <a:solidFill>
                  <a:schemeClr val="bg1"/>
                </a:solidFill>
                <a:cs typeface="+mn-ea"/>
                <a:sym typeface="+mn-lt"/>
              </a:rPr>
              <a:t>通过广泛发动、重点组织、狠抓质量、突出优势，</a:t>
            </a:r>
            <a:r>
              <a:rPr lang="zh-CN" altLang="en-US" sz="1620" dirty="0">
                <a:solidFill>
                  <a:schemeClr val="bg1"/>
                </a:solidFill>
                <a:cs typeface="+mn-ea"/>
                <a:sym typeface="+mn-lt"/>
              </a:rPr>
              <a:t>截止目前，</a:t>
            </a:r>
            <a:r>
              <a:rPr lang="en-US" altLang="zh-CN" sz="1620" dirty="0">
                <a:solidFill>
                  <a:schemeClr val="bg1"/>
                </a:solidFill>
                <a:cs typeface="+mn-ea"/>
                <a:sym typeface="+mn-lt"/>
              </a:rPr>
              <a:t>2017</a:t>
            </a:r>
            <a:r>
              <a:rPr lang="zh-CN" altLang="zh-CN" sz="1620" dirty="0">
                <a:solidFill>
                  <a:schemeClr val="bg1"/>
                </a:solidFill>
                <a:cs typeface="+mn-ea"/>
                <a:sym typeface="+mn-lt"/>
              </a:rPr>
              <a:t>年我省国家社科基金项目立项</a:t>
            </a:r>
            <a:r>
              <a:rPr lang="en-US" altLang="zh-CN" sz="1620" dirty="0">
                <a:solidFill>
                  <a:schemeClr val="bg1"/>
                </a:solidFill>
                <a:cs typeface="+mn-ea"/>
                <a:sym typeface="+mn-lt"/>
              </a:rPr>
              <a:t>439</a:t>
            </a:r>
            <a:r>
              <a:rPr lang="zh-CN" altLang="zh-CN" sz="1620" dirty="0">
                <a:solidFill>
                  <a:schemeClr val="bg1"/>
                </a:solidFill>
                <a:cs typeface="+mn-ea"/>
                <a:sym typeface="+mn-lt"/>
              </a:rPr>
              <a:t>个，获得资助经费</a:t>
            </a:r>
            <a:r>
              <a:rPr lang="en-US" altLang="zh-CN" sz="1620" dirty="0">
                <a:solidFill>
                  <a:schemeClr val="bg1"/>
                </a:solidFill>
                <a:cs typeface="+mn-ea"/>
                <a:sym typeface="+mn-lt"/>
              </a:rPr>
              <a:t>1.09</a:t>
            </a:r>
            <a:r>
              <a:rPr lang="zh-CN" altLang="en-US" sz="1620" dirty="0">
                <a:solidFill>
                  <a:schemeClr val="bg1"/>
                </a:solidFill>
                <a:cs typeface="+mn-ea"/>
                <a:sym typeface="+mn-lt"/>
              </a:rPr>
              <a:t>亿</a:t>
            </a:r>
            <a:r>
              <a:rPr lang="zh-CN" altLang="zh-CN" sz="1620" dirty="0">
                <a:solidFill>
                  <a:schemeClr val="bg1"/>
                </a:solidFill>
                <a:cs typeface="+mn-ea"/>
                <a:sym typeface="+mn-lt"/>
              </a:rPr>
              <a:t>元，立项数、获资助经费总额均创历史新高</a:t>
            </a:r>
            <a:r>
              <a:rPr lang="zh-CN" altLang="en-US" sz="1620" dirty="0">
                <a:solidFill>
                  <a:schemeClr val="bg1"/>
                </a:solidFill>
                <a:cs typeface="+mn-ea"/>
                <a:sym typeface="+mn-lt"/>
              </a:rPr>
              <a:t>。</a:t>
            </a:r>
          </a:p>
        </p:txBody>
      </p:sp>
      <p:grpSp>
        <p:nvGrpSpPr>
          <p:cNvPr id="2" name="组合 1"/>
          <p:cNvGrpSpPr/>
          <p:nvPr/>
        </p:nvGrpSpPr>
        <p:grpSpPr>
          <a:xfrm>
            <a:off x="0" y="337220"/>
            <a:ext cx="6156176" cy="518114"/>
            <a:chOff x="0" y="4970292"/>
            <a:chExt cx="6156176" cy="518114"/>
          </a:xfrm>
        </p:grpSpPr>
        <p:pic>
          <p:nvPicPr>
            <p:cNvPr id="12" name="Picture 3" descr="F:\案例二\355\ornsoft\page_bg.jpg-id=87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6847" b="15625"/>
            <a:stretch/>
          </p:blipFill>
          <p:spPr bwMode="auto">
            <a:xfrm>
              <a:off x="0" y="4970292"/>
              <a:ext cx="6156176" cy="4589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p:cNvSpPr txBox="1"/>
            <p:nvPr/>
          </p:nvSpPr>
          <p:spPr>
            <a:xfrm>
              <a:off x="323528" y="4970292"/>
              <a:ext cx="4666118" cy="5181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CN" altLang="zh-CN" sz="1980" b="1" dirty="0">
                  <a:solidFill>
                    <a:schemeClr val="bg1"/>
                  </a:solidFill>
                  <a:cs typeface="+mn-ea"/>
                  <a:sym typeface="+mn-lt"/>
                </a:rPr>
                <a:t>我省</a:t>
              </a:r>
              <a:r>
                <a:rPr lang="en-US" altLang="zh-CN" sz="1980" b="1" dirty="0">
                  <a:solidFill>
                    <a:schemeClr val="bg1"/>
                  </a:solidFill>
                  <a:cs typeface="+mn-ea"/>
                  <a:sym typeface="+mn-lt"/>
                </a:rPr>
                <a:t>2017</a:t>
              </a:r>
              <a:r>
                <a:rPr lang="zh-CN" altLang="en-US" sz="1980" b="1" dirty="0">
                  <a:solidFill>
                    <a:schemeClr val="bg1"/>
                  </a:solidFill>
                  <a:cs typeface="+mn-ea"/>
                  <a:sym typeface="+mn-lt"/>
                </a:rPr>
                <a:t>年</a:t>
              </a:r>
              <a:r>
                <a:rPr lang="zh-CN" altLang="zh-CN" sz="1980" b="1" dirty="0">
                  <a:solidFill>
                    <a:schemeClr val="bg1"/>
                  </a:solidFill>
                  <a:cs typeface="+mn-ea"/>
                  <a:sym typeface="+mn-lt"/>
                </a:rPr>
                <a:t>国家社科基金项目立项</a:t>
              </a:r>
              <a:r>
                <a:rPr lang="zh-CN" altLang="en-US" sz="1980" b="1" dirty="0">
                  <a:solidFill>
                    <a:schemeClr val="bg1"/>
                  </a:solidFill>
                  <a:cs typeface="+mn-ea"/>
                  <a:sym typeface="+mn-lt"/>
                </a:rPr>
                <a:t>情况</a:t>
              </a:r>
            </a:p>
          </p:txBody>
        </p:sp>
      </p:grpSp>
    </p:spTree>
    <p:extLst>
      <p:ext uri="{BB962C8B-B14F-4D97-AF65-F5344CB8AC3E}">
        <p14:creationId xmlns:p14="http://schemas.microsoft.com/office/powerpoint/2010/main" val="3690669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3316</Words>
  <Application>Microsoft Office PowerPoint</Application>
  <PresentationFormat>全屏显示(16:10)</PresentationFormat>
  <Paragraphs>379</Paragraphs>
  <Slides>47</Slides>
  <Notes>12</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60" baseType="lpstr">
      <vt:lpstr>方正舒体</vt:lpstr>
      <vt:lpstr>仿宋</vt:lpstr>
      <vt:lpstr>黑体</vt:lpstr>
      <vt:lpstr>华文行楷</vt:lpstr>
      <vt:lpstr>华文中宋</vt:lpstr>
      <vt:lpstr>楷体</vt:lpstr>
      <vt:lpstr>宋体</vt:lpstr>
      <vt:lpstr>微软雅黑</vt:lpstr>
      <vt:lpstr>Arial</vt:lpstr>
      <vt:lpstr>Calibri</vt:lpstr>
      <vt:lpstr>Times New Roman</vt:lpstr>
      <vt:lpstr>Office 主题</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课设计论证部分填写注意事项</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zhouli</cp:lastModifiedBy>
  <cp:revision>301</cp:revision>
  <dcterms:created xsi:type="dcterms:W3CDTF">2016-01-04T05:59:00Z</dcterms:created>
  <dcterms:modified xsi:type="dcterms:W3CDTF">2018-01-12T03:33:23Z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