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3B3CF-6C95-4FA0-8CD8-15B2BEC9BB7C}" type="datetimeFigureOut">
              <a:rPr lang="zh-CN" altLang="en-US" smtClean="0"/>
              <a:pPr/>
              <a:t>2018-1-11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A56DE-8600-4510-BF60-381FE8009B2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A56DE-8600-4510-BF60-381FE8009B22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24A2527-D9F6-4C12-AED3-47078EC5818F}" type="datetimeFigureOut">
              <a:rPr lang="zh-CN" altLang="en-US" smtClean="0"/>
              <a:pPr/>
              <a:t>2018-1-11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5A935E5-9518-468B-8949-601FB1B3D39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A2527-D9F6-4C12-AED3-47078EC5818F}" type="datetimeFigureOut">
              <a:rPr lang="zh-CN" altLang="en-US" smtClean="0"/>
              <a:pPr/>
              <a:t>2018-1-11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E5-9518-468B-8949-601FB1B3D39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A2527-D9F6-4C12-AED3-47078EC5818F}" type="datetimeFigureOut">
              <a:rPr lang="zh-CN" altLang="en-US" smtClean="0"/>
              <a:pPr/>
              <a:t>2018-1-11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E5-9518-468B-8949-601FB1B3D39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A2527-D9F6-4C12-AED3-47078EC5818F}" type="datetimeFigureOut">
              <a:rPr lang="zh-CN" altLang="en-US" smtClean="0"/>
              <a:pPr/>
              <a:t>2018-1-11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E5-9518-468B-8949-601FB1B3D39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24A2527-D9F6-4C12-AED3-47078EC5818F}" type="datetimeFigureOut">
              <a:rPr lang="zh-CN" altLang="en-US" smtClean="0"/>
              <a:pPr/>
              <a:t>2018-1-11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5A935E5-9518-468B-8949-601FB1B3D39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A2527-D9F6-4C12-AED3-47078EC5818F}" type="datetimeFigureOut">
              <a:rPr lang="zh-CN" altLang="en-US" smtClean="0"/>
              <a:pPr/>
              <a:t>2018-1-11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E5-9518-468B-8949-601FB1B3D39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A2527-D9F6-4C12-AED3-47078EC5818F}" type="datetimeFigureOut">
              <a:rPr lang="zh-CN" altLang="en-US" smtClean="0"/>
              <a:pPr/>
              <a:t>2018-1-11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E5-9518-468B-8949-601FB1B3D39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A2527-D9F6-4C12-AED3-47078EC5818F}" type="datetimeFigureOut">
              <a:rPr lang="zh-CN" altLang="en-US" smtClean="0"/>
              <a:pPr/>
              <a:t>2018-1-11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E5-9518-468B-8949-601FB1B3D39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A2527-D9F6-4C12-AED3-47078EC5818F}" type="datetimeFigureOut">
              <a:rPr lang="zh-CN" altLang="en-US" smtClean="0"/>
              <a:pPr/>
              <a:t>2018-1-11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E5-9518-468B-8949-601FB1B3D39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直接连接符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A2527-D9F6-4C12-AED3-47078EC5818F}" type="datetimeFigureOut">
              <a:rPr lang="zh-CN" altLang="en-US" smtClean="0"/>
              <a:pPr/>
              <a:t>2018-1-11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E5-9518-468B-8949-601FB1B3D39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内容占位符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A2527-D9F6-4C12-AED3-47078EC5818F}" type="datetimeFigureOut">
              <a:rPr lang="zh-CN" altLang="en-US" smtClean="0"/>
              <a:pPr/>
              <a:t>2018-1-11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E5-9518-468B-8949-601FB1B3D39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4A2527-D9F6-4C12-AED3-47078EC5818F}" type="datetimeFigureOut">
              <a:rPr lang="zh-CN" altLang="en-US" smtClean="0"/>
              <a:pPr/>
              <a:t>2018-1-11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A935E5-9518-468B-8949-601FB1B3D39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8" name="直接连接符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接连接符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国家社科基金申报心得分享</a:t>
            </a:r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zh-CN" altLang="en-US" sz="1600" b="1" dirty="0" smtClean="0">
                <a:latin typeface="宋体" pitchFamily="2" charset="-122"/>
                <a:ea typeface="宋体" pitchFamily="2" charset="-122"/>
              </a:rPr>
              <a:t>以</a:t>
            </a:r>
            <a:r>
              <a:rPr lang="en-US" altLang="zh-CN" sz="1600" b="1" dirty="0" smtClean="0">
                <a:latin typeface="宋体" pitchFamily="2" charset="-122"/>
                <a:ea typeface="宋体" pitchFamily="2" charset="-122"/>
              </a:rPr>
              <a:t>《</a:t>
            </a:r>
            <a:r>
              <a:rPr lang="zh-CN" altLang="en-US" sz="1600" b="1" dirty="0" smtClean="0">
                <a:latin typeface="宋体" pitchFamily="2" charset="-122"/>
                <a:ea typeface="宋体" pitchFamily="2" charset="-122"/>
              </a:rPr>
              <a:t>当代中国社会风尚的伦理实验研究</a:t>
            </a:r>
            <a:r>
              <a:rPr lang="en-US" altLang="zh-CN" sz="1600" b="1" dirty="0" smtClean="0">
                <a:latin typeface="宋体" pitchFamily="2" charset="-122"/>
                <a:ea typeface="宋体" pitchFamily="2" charset="-122"/>
              </a:rPr>
              <a:t>》</a:t>
            </a:r>
            <a:r>
              <a:rPr lang="zh-CN" altLang="en-US" sz="1600" b="1" dirty="0" smtClean="0">
                <a:latin typeface="宋体" pitchFamily="2" charset="-122"/>
                <a:ea typeface="宋体" pitchFamily="2" charset="-122"/>
              </a:rPr>
              <a:t>为例</a:t>
            </a:r>
            <a:endParaRPr lang="zh-CN" altLang="en-US" sz="16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>
          <a:xfrm>
            <a:off x="1219200" y="5085184"/>
            <a:ext cx="6809184" cy="648072"/>
          </a:xfrm>
        </p:spPr>
        <p:txBody>
          <a:bodyPr>
            <a:noAutofit/>
          </a:bodyPr>
          <a:lstStyle/>
          <a:p>
            <a:r>
              <a:rPr lang="zh-CN" altLang="en-US" sz="1600" b="1" dirty="0" smtClean="0">
                <a:latin typeface="楷体" pitchFamily="49" charset="-122"/>
                <a:ea typeface="楷体" pitchFamily="49" charset="-122"/>
              </a:rPr>
              <a:t>人文学院 季玉群</a:t>
            </a:r>
            <a:endParaRPr lang="en-US" altLang="zh-CN" sz="16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1600" b="1" dirty="0" smtClean="0">
                <a:latin typeface="楷体" pitchFamily="49" charset="-122"/>
                <a:ea typeface="楷体" pitchFamily="49" charset="-122"/>
              </a:rPr>
              <a:t>2018</a:t>
            </a:r>
            <a:r>
              <a:rPr lang="zh-CN" altLang="en-US" sz="1600" b="1" dirty="0" smtClean="0">
                <a:latin typeface="楷体" pitchFamily="49" charset="-122"/>
                <a:ea typeface="楷体" pitchFamily="49" charset="-122"/>
              </a:rPr>
              <a:t>年</a:t>
            </a:r>
            <a:r>
              <a:rPr lang="en-US" altLang="zh-CN" sz="1600" b="1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1600" b="1" dirty="0" smtClean="0">
                <a:latin typeface="楷体" pitchFamily="49" charset="-122"/>
                <a:ea typeface="楷体" pitchFamily="49" charset="-122"/>
              </a:rPr>
              <a:t>月</a:t>
            </a:r>
            <a:r>
              <a:rPr lang="en-US" altLang="zh-CN" sz="1600" b="1" dirty="0" smtClean="0">
                <a:latin typeface="楷体" pitchFamily="49" charset="-122"/>
                <a:ea typeface="楷体" pitchFamily="49" charset="-122"/>
              </a:rPr>
              <a:t>12</a:t>
            </a:r>
            <a:r>
              <a:rPr lang="zh-CN" altLang="en-US" sz="1600" b="1" dirty="0" smtClean="0">
                <a:latin typeface="楷体" pitchFamily="49" charset="-122"/>
                <a:ea typeface="楷体" pitchFamily="49" charset="-122"/>
              </a:rPr>
              <a:t>日</a:t>
            </a:r>
            <a:endParaRPr lang="zh-CN" altLang="en-US" sz="1600" b="1" dirty="0">
              <a:latin typeface="楷体" pitchFamily="49" charset="-122"/>
              <a:ea typeface="楷体" pitchFamily="49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-196850" y="10160"/>
            <a:ext cx="1830070" cy="2332355"/>
            <a:chOff x="-310" y="31"/>
            <a:chExt cx="2882" cy="3673"/>
          </a:xfrm>
        </p:grpSpPr>
        <p:sp>
          <p:nvSpPr>
            <p:cNvPr id="6" name="任意多边形 5"/>
            <p:cNvSpPr/>
            <p:nvPr/>
          </p:nvSpPr>
          <p:spPr>
            <a:xfrm rot="9300000">
              <a:off x="-310" y="2236"/>
              <a:ext cx="1309" cy="1187"/>
            </a:xfrm>
            <a:custGeom>
              <a:avLst/>
              <a:gdLst>
                <a:gd name="connsiteX0" fmla="*/ 0 w 1309"/>
                <a:gd name="connsiteY0" fmla="*/ 1187 h 1187"/>
                <a:gd name="connsiteX1" fmla="*/ 488 w 1309"/>
                <a:gd name="connsiteY1" fmla="*/ 257 h 1187"/>
                <a:gd name="connsiteX2" fmla="*/ 1309 w 1309"/>
                <a:gd name="connsiteY2" fmla="*/ 6 h 1187"/>
                <a:gd name="connsiteX3" fmla="*/ 751 w 1309"/>
                <a:gd name="connsiteY3" fmla="*/ 1187 h 1187"/>
                <a:gd name="connsiteX4" fmla="*/ 0 w 1309"/>
                <a:gd name="connsiteY4" fmla="*/ 1187 h 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9" h="1187">
                  <a:moveTo>
                    <a:pt x="0" y="1187"/>
                  </a:moveTo>
                  <a:cubicBezTo>
                    <a:pt x="97" y="951"/>
                    <a:pt x="226" y="493"/>
                    <a:pt x="488" y="257"/>
                  </a:cubicBezTo>
                  <a:cubicBezTo>
                    <a:pt x="750" y="21"/>
                    <a:pt x="1170" y="-18"/>
                    <a:pt x="1309" y="6"/>
                  </a:cubicBezTo>
                  <a:lnTo>
                    <a:pt x="751" y="1187"/>
                  </a:lnTo>
                  <a:lnTo>
                    <a:pt x="0" y="1187"/>
                  </a:lnTo>
                  <a:close/>
                </a:path>
              </a:pathLst>
            </a:custGeom>
            <a:solidFill>
              <a:srgbClr val="035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等腰三角形 6"/>
            <p:cNvSpPr/>
            <p:nvPr/>
          </p:nvSpPr>
          <p:spPr>
            <a:xfrm rot="5400000">
              <a:off x="-43" y="70"/>
              <a:ext cx="2224" cy="2147"/>
            </a:xfrm>
            <a:prstGeom prst="triangle">
              <a:avLst/>
            </a:prstGeom>
            <a:solidFill>
              <a:srgbClr val="035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" name="直接连接符 7"/>
            <p:cNvCxnSpPr/>
            <p:nvPr/>
          </p:nvCxnSpPr>
          <p:spPr>
            <a:xfrm>
              <a:off x="0" y="1122"/>
              <a:ext cx="257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2095" y="1159"/>
              <a:ext cx="0" cy="1157"/>
            </a:xfrm>
            <a:prstGeom prst="line">
              <a:avLst/>
            </a:prstGeom>
            <a:ln>
              <a:solidFill>
                <a:srgbClr val="035726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组合 20"/>
            <p:cNvGrpSpPr/>
            <p:nvPr/>
          </p:nvGrpSpPr>
          <p:grpSpPr>
            <a:xfrm>
              <a:off x="2001" y="2368"/>
              <a:ext cx="187" cy="318"/>
              <a:chOff x="2389" y="3533"/>
              <a:chExt cx="305" cy="517"/>
            </a:xfrm>
            <a:solidFill>
              <a:srgbClr val="035726"/>
            </a:solidFill>
          </p:grpSpPr>
          <p:sp>
            <p:nvSpPr>
              <p:cNvPr id="20" name="椭圆 19"/>
              <p:cNvSpPr/>
              <p:nvPr/>
            </p:nvSpPr>
            <p:spPr>
              <a:xfrm>
                <a:off x="2389" y="3533"/>
                <a:ext cx="305" cy="30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2390" y="3680"/>
                <a:ext cx="304" cy="37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1" name="组合 28"/>
            <p:cNvGrpSpPr/>
            <p:nvPr/>
          </p:nvGrpSpPr>
          <p:grpSpPr>
            <a:xfrm>
              <a:off x="2005" y="2738"/>
              <a:ext cx="178" cy="966"/>
              <a:chOff x="2431" y="3878"/>
              <a:chExt cx="215" cy="1156"/>
            </a:xfrm>
          </p:grpSpPr>
          <p:cxnSp>
            <p:nvCxnSpPr>
              <p:cNvPr id="14" name="直接连接符 13"/>
              <p:cNvCxnSpPr/>
              <p:nvPr/>
            </p:nvCxnSpPr>
            <p:spPr>
              <a:xfrm>
                <a:off x="2431" y="3878"/>
                <a:ext cx="0" cy="1157"/>
              </a:xfrm>
              <a:prstGeom prst="line">
                <a:avLst/>
              </a:prstGeom>
              <a:ln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2646" y="3878"/>
                <a:ext cx="0" cy="1157"/>
              </a:xfrm>
              <a:prstGeom prst="line">
                <a:avLst/>
              </a:prstGeom>
              <a:ln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/>
              <p:cNvCxnSpPr/>
              <p:nvPr/>
            </p:nvCxnSpPr>
            <p:spPr>
              <a:xfrm>
                <a:off x="2524" y="3878"/>
                <a:ext cx="0" cy="1157"/>
              </a:xfrm>
              <a:prstGeom prst="line">
                <a:avLst/>
              </a:prstGeom>
              <a:ln w="19050"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/>
            </p:nvCxnSpPr>
            <p:spPr>
              <a:xfrm>
                <a:off x="2573" y="3878"/>
                <a:ext cx="0" cy="1157"/>
              </a:xfrm>
              <a:prstGeom prst="line">
                <a:avLst/>
              </a:prstGeom>
              <a:ln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/>
              <p:nvPr/>
            </p:nvCxnSpPr>
            <p:spPr>
              <a:xfrm>
                <a:off x="2608" y="3878"/>
                <a:ext cx="0" cy="1157"/>
              </a:xfrm>
              <a:prstGeom prst="line">
                <a:avLst/>
              </a:prstGeom>
              <a:ln w="9525"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>
                <a:off x="2475" y="3878"/>
                <a:ext cx="0" cy="1157"/>
              </a:xfrm>
              <a:prstGeom prst="line">
                <a:avLst/>
              </a:prstGeom>
              <a:ln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直接连接符 11"/>
            <p:cNvCxnSpPr/>
            <p:nvPr/>
          </p:nvCxnSpPr>
          <p:spPr>
            <a:xfrm>
              <a:off x="2001" y="2712"/>
              <a:ext cx="185" cy="0"/>
            </a:xfrm>
            <a:prstGeom prst="line">
              <a:avLst/>
            </a:prstGeom>
            <a:ln>
              <a:solidFill>
                <a:srgbClr val="035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2001" y="2698"/>
              <a:ext cx="185" cy="0"/>
            </a:xfrm>
            <a:prstGeom prst="line">
              <a:avLst/>
            </a:prstGeom>
            <a:ln w="3175">
              <a:solidFill>
                <a:srgbClr val="035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196850" y="10160"/>
            <a:ext cx="1830070" cy="2332355"/>
            <a:chOff x="-310" y="31"/>
            <a:chExt cx="2882" cy="3673"/>
          </a:xfrm>
        </p:grpSpPr>
        <p:sp>
          <p:nvSpPr>
            <p:cNvPr id="3" name="任意多边形 2"/>
            <p:cNvSpPr/>
            <p:nvPr/>
          </p:nvSpPr>
          <p:spPr>
            <a:xfrm rot="9300000">
              <a:off x="-310" y="2236"/>
              <a:ext cx="1309" cy="1187"/>
            </a:xfrm>
            <a:custGeom>
              <a:avLst/>
              <a:gdLst>
                <a:gd name="connsiteX0" fmla="*/ 0 w 1309"/>
                <a:gd name="connsiteY0" fmla="*/ 1187 h 1187"/>
                <a:gd name="connsiteX1" fmla="*/ 488 w 1309"/>
                <a:gd name="connsiteY1" fmla="*/ 257 h 1187"/>
                <a:gd name="connsiteX2" fmla="*/ 1309 w 1309"/>
                <a:gd name="connsiteY2" fmla="*/ 6 h 1187"/>
                <a:gd name="connsiteX3" fmla="*/ 751 w 1309"/>
                <a:gd name="connsiteY3" fmla="*/ 1187 h 1187"/>
                <a:gd name="connsiteX4" fmla="*/ 0 w 1309"/>
                <a:gd name="connsiteY4" fmla="*/ 1187 h 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9" h="1187">
                  <a:moveTo>
                    <a:pt x="0" y="1187"/>
                  </a:moveTo>
                  <a:cubicBezTo>
                    <a:pt x="97" y="951"/>
                    <a:pt x="226" y="493"/>
                    <a:pt x="488" y="257"/>
                  </a:cubicBezTo>
                  <a:cubicBezTo>
                    <a:pt x="750" y="21"/>
                    <a:pt x="1170" y="-18"/>
                    <a:pt x="1309" y="6"/>
                  </a:cubicBezTo>
                  <a:lnTo>
                    <a:pt x="751" y="1187"/>
                  </a:lnTo>
                  <a:lnTo>
                    <a:pt x="0" y="1187"/>
                  </a:lnTo>
                  <a:close/>
                </a:path>
              </a:pathLst>
            </a:custGeom>
            <a:solidFill>
              <a:srgbClr val="035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-43" y="70"/>
              <a:ext cx="2224" cy="2147"/>
            </a:xfrm>
            <a:prstGeom prst="triangle">
              <a:avLst/>
            </a:prstGeom>
            <a:solidFill>
              <a:srgbClr val="035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0" y="1122"/>
              <a:ext cx="257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2095" y="1159"/>
              <a:ext cx="0" cy="1157"/>
            </a:xfrm>
            <a:prstGeom prst="line">
              <a:avLst/>
            </a:prstGeom>
            <a:ln>
              <a:solidFill>
                <a:srgbClr val="035726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组合 20"/>
            <p:cNvGrpSpPr/>
            <p:nvPr/>
          </p:nvGrpSpPr>
          <p:grpSpPr>
            <a:xfrm>
              <a:off x="2001" y="2368"/>
              <a:ext cx="187" cy="318"/>
              <a:chOff x="2389" y="3533"/>
              <a:chExt cx="305" cy="517"/>
            </a:xfrm>
            <a:solidFill>
              <a:srgbClr val="035726"/>
            </a:solidFill>
          </p:grpSpPr>
          <p:sp>
            <p:nvSpPr>
              <p:cNvPr id="17" name="椭圆 16"/>
              <p:cNvSpPr/>
              <p:nvPr/>
            </p:nvSpPr>
            <p:spPr>
              <a:xfrm>
                <a:off x="2389" y="3533"/>
                <a:ext cx="305" cy="30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2390" y="3680"/>
                <a:ext cx="304" cy="37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8" name="组合 28"/>
            <p:cNvGrpSpPr/>
            <p:nvPr/>
          </p:nvGrpSpPr>
          <p:grpSpPr>
            <a:xfrm>
              <a:off x="2005" y="2738"/>
              <a:ext cx="178" cy="966"/>
              <a:chOff x="2431" y="3878"/>
              <a:chExt cx="215" cy="1156"/>
            </a:xfrm>
          </p:grpSpPr>
          <p:cxnSp>
            <p:nvCxnSpPr>
              <p:cNvPr id="11" name="直接连接符 10"/>
              <p:cNvCxnSpPr/>
              <p:nvPr/>
            </p:nvCxnSpPr>
            <p:spPr>
              <a:xfrm>
                <a:off x="2431" y="3878"/>
                <a:ext cx="0" cy="1157"/>
              </a:xfrm>
              <a:prstGeom prst="line">
                <a:avLst/>
              </a:prstGeom>
              <a:ln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2646" y="3878"/>
                <a:ext cx="0" cy="1157"/>
              </a:xfrm>
              <a:prstGeom prst="line">
                <a:avLst/>
              </a:prstGeom>
              <a:ln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/>
              <p:cNvCxnSpPr/>
              <p:nvPr/>
            </p:nvCxnSpPr>
            <p:spPr>
              <a:xfrm>
                <a:off x="2524" y="3878"/>
                <a:ext cx="0" cy="1157"/>
              </a:xfrm>
              <a:prstGeom prst="line">
                <a:avLst/>
              </a:prstGeom>
              <a:ln w="19050"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2573" y="3878"/>
                <a:ext cx="0" cy="1157"/>
              </a:xfrm>
              <a:prstGeom prst="line">
                <a:avLst/>
              </a:prstGeom>
              <a:ln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2608" y="3878"/>
                <a:ext cx="0" cy="1157"/>
              </a:xfrm>
              <a:prstGeom prst="line">
                <a:avLst/>
              </a:prstGeom>
              <a:ln w="9525"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/>
              <p:cNvCxnSpPr/>
              <p:nvPr/>
            </p:nvCxnSpPr>
            <p:spPr>
              <a:xfrm>
                <a:off x="2475" y="3878"/>
                <a:ext cx="0" cy="1157"/>
              </a:xfrm>
              <a:prstGeom prst="line">
                <a:avLst/>
              </a:prstGeom>
              <a:ln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直接连接符 8"/>
            <p:cNvCxnSpPr/>
            <p:nvPr/>
          </p:nvCxnSpPr>
          <p:spPr>
            <a:xfrm>
              <a:off x="2001" y="2712"/>
              <a:ext cx="185" cy="0"/>
            </a:xfrm>
            <a:prstGeom prst="line">
              <a:avLst/>
            </a:prstGeom>
            <a:ln>
              <a:solidFill>
                <a:srgbClr val="035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2001" y="2698"/>
              <a:ext cx="185" cy="0"/>
            </a:xfrm>
            <a:prstGeom prst="line">
              <a:avLst/>
            </a:prstGeom>
            <a:ln w="3175">
              <a:solidFill>
                <a:srgbClr val="035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MH_Other_1"/>
          <p:cNvSpPr/>
          <p:nvPr>
            <p:custDataLst>
              <p:tags r:id="rId1"/>
            </p:custDataLst>
          </p:nvPr>
        </p:nvSpPr>
        <p:spPr>
          <a:xfrm>
            <a:off x="2339752" y="1412776"/>
            <a:ext cx="720080" cy="733293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57150" cap="flat" cmpd="sng" algn="ctr">
            <a:solidFill>
              <a:schemeClr val="accent1"/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4220" kern="0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</a:p>
        </p:txBody>
      </p:sp>
      <p:sp>
        <p:nvSpPr>
          <p:cNvPr id="28" name="MH_SubTitle_1"/>
          <p:cNvSpPr/>
          <p:nvPr>
            <p:custDataLst>
              <p:tags r:id="rId2"/>
            </p:custDataLst>
          </p:nvPr>
        </p:nvSpPr>
        <p:spPr>
          <a:xfrm>
            <a:off x="2987824" y="1412776"/>
            <a:ext cx="4090131" cy="805301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algn="ctr"/>
            <a:r>
              <a:rPr lang="zh-CN" altLang="en-US" sz="2800" dirty="0" smtClean="0"/>
              <a:t>选题与标题</a:t>
            </a:r>
            <a:endParaRPr lang="en-US" altLang="zh-CN" sz="28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2" name="MH_Other_1"/>
          <p:cNvSpPr/>
          <p:nvPr>
            <p:custDataLst>
              <p:tags r:id="rId3"/>
            </p:custDataLst>
          </p:nvPr>
        </p:nvSpPr>
        <p:spPr>
          <a:xfrm>
            <a:off x="2411760" y="2708920"/>
            <a:ext cx="720080" cy="73329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57150" cap="flat" cmpd="sng" algn="ctr">
            <a:solidFill>
              <a:schemeClr val="accent1"/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4220" kern="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endParaRPr lang="en-US" altLang="zh-CN" sz="4220" kern="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3" name="MH_SubTitle_1"/>
          <p:cNvSpPr/>
          <p:nvPr>
            <p:custDataLst>
              <p:tags r:id="rId4"/>
            </p:custDataLst>
          </p:nvPr>
        </p:nvSpPr>
        <p:spPr>
          <a:xfrm>
            <a:off x="3059832" y="2636912"/>
            <a:ext cx="4090131" cy="805301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algn="ctr"/>
            <a:r>
              <a:rPr lang="zh-CN" altLang="en-US" sz="2800" dirty="0" smtClean="0"/>
              <a:t>逻辑与呈现</a:t>
            </a:r>
            <a:endParaRPr lang="en-US" altLang="zh-CN" sz="28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4" name="MH_SubTitle_1"/>
          <p:cNvSpPr/>
          <p:nvPr>
            <p:custDataLst>
              <p:tags r:id="rId5"/>
            </p:custDataLst>
          </p:nvPr>
        </p:nvSpPr>
        <p:spPr>
          <a:xfrm>
            <a:off x="3059832" y="3861048"/>
            <a:ext cx="4090131" cy="805301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algn="ctr"/>
            <a:r>
              <a:rPr lang="zh-CN" altLang="en-US" sz="2800" dirty="0" smtClean="0"/>
              <a:t>前期成果不足？</a:t>
            </a:r>
            <a:endParaRPr lang="en-US" altLang="zh-CN" sz="28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5" name="MH_Other_1"/>
          <p:cNvSpPr/>
          <p:nvPr>
            <p:custDataLst>
              <p:tags r:id="rId6"/>
            </p:custDataLst>
          </p:nvPr>
        </p:nvSpPr>
        <p:spPr>
          <a:xfrm>
            <a:off x="2411760" y="3933056"/>
            <a:ext cx="720080" cy="72008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 cap="flat" cmpd="sng" algn="ctr">
            <a:solidFill>
              <a:schemeClr val="accent1"/>
            </a:solidFill>
            <a:prstDash val="solid"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altLang="zh-CN" sz="4220" kern="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endParaRPr lang="en-US" altLang="zh-CN" sz="4220" kern="0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带着指南针去看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课题指南</a:t>
            </a:r>
            <a:r>
              <a:rPr lang="en-US" altLang="zh-CN" dirty="0" smtClean="0"/>
              <a:t>》 ——</a:t>
            </a:r>
            <a:r>
              <a:rPr lang="zh-CN" altLang="en-US" dirty="0" smtClean="0"/>
              <a:t>遵从自己的学术规划，不能自乱阵脚，迷失方向；</a:t>
            </a:r>
            <a:endParaRPr lang="en-US" altLang="zh-CN" dirty="0" smtClean="0"/>
          </a:p>
          <a:p>
            <a:r>
              <a:rPr lang="zh-CN" altLang="en-US" dirty="0" smtClean="0"/>
              <a:t>带着绣花针打磨标题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体现出独特的学术气质，具有解释力、表达力和创新力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</a:rPr>
              <a:t>举例：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2016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年，依据课题指南政治学学科的“新媒体条件下政治传播与释放社会正能量研究”，拟定题目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媒介融合条件下文化治理的政治传播功能实现研究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（虽然有教育部课题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文化治理的机制和评价研究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为支撑，但申报失败）</a:t>
            </a:r>
            <a:endParaRPr lang="en-US" altLang="zh-CN" sz="20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2017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年，依据课题指南哲学学科“当代中国社会道德风尚研究”，初拟题目为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构建当代中国健康社会风尚的路径研究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，定稿为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当代中国社会风尚的伦理实验研究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》</a:t>
            </a:r>
          </a:p>
          <a:p>
            <a:r>
              <a:rPr lang="zh-CN" altLang="en-US" sz="20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建议：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从繁杂的问题域中聚焦到一个点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，短短一行标题中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要能透露出自己的独到贡献。</a:t>
            </a:r>
            <a:endParaRPr lang="zh-CN" altLang="en-US" sz="20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MH_SubTitle_1"/>
          <p:cNvSpPr/>
          <p:nvPr>
            <p:custDataLst>
              <p:tags r:id="rId1"/>
            </p:custDataLst>
          </p:nvPr>
        </p:nvSpPr>
        <p:spPr>
          <a:xfrm>
            <a:off x="4572000" y="332657"/>
            <a:ext cx="4090131" cy="648072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algn="ctr"/>
            <a:r>
              <a:rPr lang="zh-CN" altLang="en-US" sz="2800" dirty="0" smtClean="0"/>
              <a:t>选题与标题</a:t>
            </a:r>
            <a:endParaRPr lang="en-US" altLang="zh-CN" sz="28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遵循自己的内在逻辑，更须考虑标书文本呈现的实际效果，每一稿都应打印出来，站在评委的立场看一看。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</a:rPr>
              <a:t>举例：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本人申报书“研究内容”部分的“总体框架”设计为“理论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-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实验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-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应用”结构，分为“社会风尚的前沿问题及其伦理实验的理论模型研究”、“社会风尚伦理实验的伦理情境和实验模型研究”、“伦理实验对公序良俗伦理行为的动态引导研究三部分。虽逻辑严密，但文本呈现不够饱满，最终定稿为三大层面，五个段落。</a:t>
            </a:r>
            <a:endParaRPr lang="en-US" altLang="zh-CN" sz="20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建议：</a:t>
            </a:r>
            <a:endParaRPr lang="en-US" altLang="zh-CN" sz="24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将活页所要求的“选题依据”、“研究内容”、“思路方法”、“创新之处”、“预期成果”、“研究基础”和“参考文献”都分别建一个文档，认真对待，不仅追求逻辑清晰、观点明确，更要追求思想的细节、文字的优美。</a:t>
            </a:r>
            <a:endParaRPr lang="en-US" altLang="zh-CN" sz="20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充分发挥课题组成员的作用，每一稿都请大家提提意见，不要怕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负面评论，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它们是进步的阶梯。</a:t>
            </a:r>
            <a:endParaRPr lang="en-US" altLang="zh-CN" sz="2000" b="1" dirty="0" smtClean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MH_SubTitle_1"/>
          <p:cNvSpPr/>
          <p:nvPr>
            <p:custDataLst>
              <p:tags r:id="rId1"/>
            </p:custDataLst>
          </p:nvPr>
        </p:nvSpPr>
        <p:spPr>
          <a:xfrm>
            <a:off x="4572000" y="332657"/>
            <a:ext cx="4090131" cy="648072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algn="ctr"/>
            <a:r>
              <a:rPr lang="zh-CN" altLang="en-US" sz="2800" dirty="0" smtClean="0"/>
              <a:t>逻辑与呈现</a:t>
            </a:r>
            <a:endParaRPr lang="en-US" altLang="zh-CN" sz="28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本人课题申报中遇到的最大难题是前期成果不足，缺乏高水平论著，相信在座也有同感者。前期成果不够，就只能当分母了吗？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</a:rPr>
              <a:t>举例：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/>
              <a:t>本人在申报中将前期成果概括为五方面，与课题研究的几个关键词</a:t>
            </a:r>
            <a:r>
              <a:rPr lang="zh-CN" altLang="en-US" dirty="0" smtClean="0"/>
              <a:t>和课题的主要</a:t>
            </a:r>
            <a:r>
              <a:rPr lang="zh-CN" altLang="en-US" dirty="0" smtClean="0"/>
              <a:t>研究方法相</a:t>
            </a:r>
            <a:r>
              <a:rPr lang="zh-CN" altLang="en-US" dirty="0" smtClean="0"/>
              <a:t>对应，描述式表达自己已取得的成绩。</a:t>
            </a:r>
            <a:endParaRPr lang="en-US" altLang="zh-CN" dirty="0" smtClean="0"/>
          </a:p>
          <a:p>
            <a:r>
              <a:rPr lang="zh-CN" altLang="en-US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建议：</a:t>
            </a:r>
            <a:endParaRPr lang="en-US" altLang="zh-CN" sz="24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前期成果强，采用罗列式表述，简明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有力；</a:t>
            </a:r>
            <a:endParaRPr lang="en-US" altLang="zh-CN" sz="20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前期成果不够强，采用描述性表达，以沉着的气度和内在的自信说服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评审者；</a:t>
            </a:r>
            <a:endParaRPr lang="en-US" altLang="zh-CN" sz="20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前期成果很不强，就应在“学术思想的特色与创新”、“学术观点的特色与创新”及“研究方法的特色与创新”等方面下功夫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，争取用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“当期成果”弥补“前期成果”。</a:t>
            </a:r>
            <a:endParaRPr lang="zh-CN" altLang="en-US" dirty="0"/>
          </a:p>
        </p:txBody>
      </p:sp>
      <p:sp>
        <p:nvSpPr>
          <p:cNvPr id="5" name="MH_SubTitle_1"/>
          <p:cNvSpPr/>
          <p:nvPr>
            <p:custDataLst>
              <p:tags r:id="rId1"/>
            </p:custDataLst>
          </p:nvPr>
        </p:nvSpPr>
        <p:spPr>
          <a:xfrm>
            <a:off x="4572000" y="332656"/>
            <a:ext cx="4090131" cy="648071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algn="ctr"/>
            <a:r>
              <a:rPr lang="zh-CN" altLang="en-US" sz="2800" dirty="0" smtClean="0"/>
              <a:t>前期成果不足？</a:t>
            </a:r>
            <a:endParaRPr lang="en-US" altLang="zh-CN" sz="28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-196850" y="10160"/>
            <a:ext cx="1830070" cy="2332355"/>
            <a:chOff x="-310" y="31"/>
            <a:chExt cx="2882" cy="3673"/>
          </a:xfrm>
        </p:grpSpPr>
        <p:sp>
          <p:nvSpPr>
            <p:cNvPr id="5" name="任意多边形 4"/>
            <p:cNvSpPr/>
            <p:nvPr/>
          </p:nvSpPr>
          <p:spPr>
            <a:xfrm rot="9300000">
              <a:off x="-310" y="2236"/>
              <a:ext cx="1309" cy="1187"/>
            </a:xfrm>
            <a:custGeom>
              <a:avLst/>
              <a:gdLst>
                <a:gd name="connsiteX0" fmla="*/ 0 w 1309"/>
                <a:gd name="connsiteY0" fmla="*/ 1187 h 1187"/>
                <a:gd name="connsiteX1" fmla="*/ 488 w 1309"/>
                <a:gd name="connsiteY1" fmla="*/ 257 h 1187"/>
                <a:gd name="connsiteX2" fmla="*/ 1309 w 1309"/>
                <a:gd name="connsiteY2" fmla="*/ 6 h 1187"/>
                <a:gd name="connsiteX3" fmla="*/ 751 w 1309"/>
                <a:gd name="connsiteY3" fmla="*/ 1187 h 1187"/>
                <a:gd name="connsiteX4" fmla="*/ 0 w 1309"/>
                <a:gd name="connsiteY4" fmla="*/ 1187 h 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9" h="1187">
                  <a:moveTo>
                    <a:pt x="0" y="1187"/>
                  </a:moveTo>
                  <a:cubicBezTo>
                    <a:pt x="97" y="951"/>
                    <a:pt x="226" y="493"/>
                    <a:pt x="488" y="257"/>
                  </a:cubicBezTo>
                  <a:cubicBezTo>
                    <a:pt x="750" y="21"/>
                    <a:pt x="1170" y="-18"/>
                    <a:pt x="1309" y="6"/>
                  </a:cubicBezTo>
                  <a:lnTo>
                    <a:pt x="751" y="1187"/>
                  </a:lnTo>
                  <a:lnTo>
                    <a:pt x="0" y="1187"/>
                  </a:lnTo>
                  <a:close/>
                </a:path>
              </a:pathLst>
            </a:custGeom>
            <a:solidFill>
              <a:srgbClr val="035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-43" y="70"/>
              <a:ext cx="2224" cy="2147"/>
            </a:xfrm>
            <a:prstGeom prst="triangle">
              <a:avLst/>
            </a:prstGeom>
            <a:solidFill>
              <a:srgbClr val="035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0" y="1122"/>
              <a:ext cx="257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2095" y="1159"/>
              <a:ext cx="0" cy="1157"/>
            </a:xfrm>
            <a:prstGeom prst="line">
              <a:avLst/>
            </a:prstGeom>
            <a:ln>
              <a:solidFill>
                <a:srgbClr val="035726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组合 20"/>
            <p:cNvGrpSpPr/>
            <p:nvPr/>
          </p:nvGrpSpPr>
          <p:grpSpPr>
            <a:xfrm>
              <a:off x="2001" y="2368"/>
              <a:ext cx="187" cy="318"/>
              <a:chOff x="2389" y="3533"/>
              <a:chExt cx="305" cy="517"/>
            </a:xfrm>
            <a:solidFill>
              <a:srgbClr val="035726"/>
            </a:solidFill>
          </p:grpSpPr>
          <p:sp>
            <p:nvSpPr>
              <p:cNvPr id="19" name="椭圆 18"/>
              <p:cNvSpPr/>
              <p:nvPr/>
            </p:nvSpPr>
            <p:spPr>
              <a:xfrm>
                <a:off x="2389" y="3533"/>
                <a:ext cx="305" cy="30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2390" y="3680"/>
                <a:ext cx="304" cy="37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0" name="组合 28"/>
            <p:cNvGrpSpPr/>
            <p:nvPr/>
          </p:nvGrpSpPr>
          <p:grpSpPr>
            <a:xfrm>
              <a:off x="2005" y="2738"/>
              <a:ext cx="178" cy="966"/>
              <a:chOff x="2431" y="3878"/>
              <a:chExt cx="215" cy="1156"/>
            </a:xfrm>
          </p:grpSpPr>
          <p:cxnSp>
            <p:nvCxnSpPr>
              <p:cNvPr id="13" name="直接连接符 12"/>
              <p:cNvCxnSpPr/>
              <p:nvPr/>
            </p:nvCxnSpPr>
            <p:spPr>
              <a:xfrm>
                <a:off x="2431" y="3878"/>
                <a:ext cx="0" cy="1157"/>
              </a:xfrm>
              <a:prstGeom prst="line">
                <a:avLst/>
              </a:prstGeom>
              <a:ln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2646" y="3878"/>
                <a:ext cx="0" cy="1157"/>
              </a:xfrm>
              <a:prstGeom prst="line">
                <a:avLst/>
              </a:prstGeom>
              <a:ln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2524" y="3878"/>
                <a:ext cx="0" cy="1157"/>
              </a:xfrm>
              <a:prstGeom prst="line">
                <a:avLst/>
              </a:prstGeom>
              <a:ln w="19050"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/>
              <p:cNvCxnSpPr/>
              <p:nvPr/>
            </p:nvCxnSpPr>
            <p:spPr>
              <a:xfrm>
                <a:off x="2573" y="3878"/>
                <a:ext cx="0" cy="1157"/>
              </a:xfrm>
              <a:prstGeom prst="line">
                <a:avLst/>
              </a:prstGeom>
              <a:ln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/>
            </p:nvCxnSpPr>
            <p:spPr>
              <a:xfrm>
                <a:off x="2608" y="3878"/>
                <a:ext cx="0" cy="1157"/>
              </a:xfrm>
              <a:prstGeom prst="line">
                <a:avLst/>
              </a:prstGeom>
              <a:ln w="9525"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/>
              <p:nvPr/>
            </p:nvCxnSpPr>
            <p:spPr>
              <a:xfrm>
                <a:off x="2475" y="3878"/>
                <a:ext cx="0" cy="1157"/>
              </a:xfrm>
              <a:prstGeom prst="line">
                <a:avLst/>
              </a:prstGeom>
              <a:ln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直接连接符 10"/>
            <p:cNvCxnSpPr/>
            <p:nvPr/>
          </p:nvCxnSpPr>
          <p:spPr>
            <a:xfrm>
              <a:off x="2001" y="2712"/>
              <a:ext cx="185" cy="0"/>
            </a:xfrm>
            <a:prstGeom prst="line">
              <a:avLst/>
            </a:prstGeom>
            <a:ln>
              <a:solidFill>
                <a:srgbClr val="035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2001" y="2698"/>
              <a:ext cx="185" cy="0"/>
            </a:xfrm>
            <a:prstGeom prst="line">
              <a:avLst/>
            </a:prstGeom>
            <a:ln w="3175">
              <a:solidFill>
                <a:srgbClr val="035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矩形 20"/>
          <p:cNvSpPr/>
          <p:nvPr/>
        </p:nvSpPr>
        <p:spPr>
          <a:xfrm>
            <a:off x="1619672" y="1844824"/>
            <a:ext cx="6912768" cy="648072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solidFill>
                  <a:schemeClr val="tx1"/>
                </a:solidFill>
              </a:rPr>
              <a:t>不打无准备之战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619672" y="2852936"/>
            <a:ext cx="6912768" cy="648072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solidFill>
                  <a:schemeClr val="tx1"/>
                </a:solidFill>
              </a:rPr>
              <a:t>没有一个真正的高手，是突然牛起来的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619672" y="3933056"/>
            <a:ext cx="6912768" cy="648072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solidFill>
                  <a:schemeClr val="tx1"/>
                </a:solidFill>
              </a:rPr>
              <a:t>付出不一定有回报，但回报前必须有付出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1115616" y="2708920"/>
            <a:ext cx="6840760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 smtClean="0">
                <a:solidFill>
                  <a:schemeClr val="bg2">
                    <a:lumMod val="25000"/>
                  </a:schemeClr>
                </a:solidFill>
              </a:rPr>
              <a:t>预祝大家申报成功！春节快乐！</a:t>
            </a:r>
            <a:endParaRPr lang="en-US" altLang="zh-CN" sz="3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zh-CN" altLang="en-US" b="1" dirty="0">
              <a:solidFill>
                <a:schemeClr val="tx1"/>
              </a:solidFill>
            </a:endParaRPr>
          </a:p>
        </p:txBody>
      </p:sp>
      <p:grpSp>
        <p:nvGrpSpPr>
          <p:cNvPr id="2" name="组合 3"/>
          <p:cNvGrpSpPr/>
          <p:nvPr/>
        </p:nvGrpSpPr>
        <p:grpSpPr>
          <a:xfrm>
            <a:off x="-196850" y="10160"/>
            <a:ext cx="1830070" cy="2332355"/>
            <a:chOff x="-310" y="31"/>
            <a:chExt cx="2882" cy="3673"/>
          </a:xfrm>
        </p:grpSpPr>
        <p:sp>
          <p:nvSpPr>
            <p:cNvPr id="5" name="任意多边形 4"/>
            <p:cNvSpPr/>
            <p:nvPr/>
          </p:nvSpPr>
          <p:spPr>
            <a:xfrm rot="9300000">
              <a:off x="-310" y="2236"/>
              <a:ext cx="1309" cy="1187"/>
            </a:xfrm>
            <a:custGeom>
              <a:avLst/>
              <a:gdLst>
                <a:gd name="connsiteX0" fmla="*/ 0 w 1309"/>
                <a:gd name="connsiteY0" fmla="*/ 1187 h 1187"/>
                <a:gd name="connsiteX1" fmla="*/ 488 w 1309"/>
                <a:gd name="connsiteY1" fmla="*/ 257 h 1187"/>
                <a:gd name="connsiteX2" fmla="*/ 1309 w 1309"/>
                <a:gd name="connsiteY2" fmla="*/ 6 h 1187"/>
                <a:gd name="connsiteX3" fmla="*/ 751 w 1309"/>
                <a:gd name="connsiteY3" fmla="*/ 1187 h 1187"/>
                <a:gd name="connsiteX4" fmla="*/ 0 w 1309"/>
                <a:gd name="connsiteY4" fmla="*/ 1187 h 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9" h="1187">
                  <a:moveTo>
                    <a:pt x="0" y="1187"/>
                  </a:moveTo>
                  <a:cubicBezTo>
                    <a:pt x="97" y="951"/>
                    <a:pt x="226" y="493"/>
                    <a:pt x="488" y="257"/>
                  </a:cubicBezTo>
                  <a:cubicBezTo>
                    <a:pt x="750" y="21"/>
                    <a:pt x="1170" y="-18"/>
                    <a:pt x="1309" y="6"/>
                  </a:cubicBezTo>
                  <a:lnTo>
                    <a:pt x="751" y="1187"/>
                  </a:lnTo>
                  <a:lnTo>
                    <a:pt x="0" y="1187"/>
                  </a:lnTo>
                  <a:close/>
                </a:path>
              </a:pathLst>
            </a:custGeom>
            <a:solidFill>
              <a:srgbClr val="035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-43" y="70"/>
              <a:ext cx="2224" cy="2147"/>
            </a:xfrm>
            <a:prstGeom prst="triangle">
              <a:avLst/>
            </a:prstGeom>
            <a:solidFill>
              <a:srgbClr val="035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0" y="1122"/>
              <a:ext cx="2573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2095" y="1159"/>
              <a:ext cx="0" cy="1157"/>
            </a:xfrm>
            <a:prstGeom prst="line">
              <a:avLst/>
            </a:prstGeom>
            <a:ln>
              <a:solidFill>
                <a:srgbClr val="035726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组合 20"/>
            <p:cNvGrpSpPr/>
            <p:nvPr/>
          </p:nvGrpSpPr>
          <p:grpSpPr>
            <a:xfrm>
              <a:off x="2001" y="2368"/>
              <a:ext cx="187" cy="318"/>
              <a:chOff x="2389" y="3533"/>
              <a:chExt cx="305" cy="517"/>
            </a:xfrm>
            <a:solidFill>
              <a:srgbClr val="035726"/>
            </a:solidFill>
          </p:grpSpPr>
          <p:sp>
            <p:nvSpPr>
              <p:cNvPr id="19" name="椭圆 18"/>
              <p:cNvSpPr/>
              <p:nvPr/>
            </p:nvSpPr>
            <p:spPr>
              <a:xfrm>
                <a:off x="2389" y="3533"/>
                <a:ext cx="305" cy="30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2390" y="3680"/>
                <a:ext cx="304" cy="37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" name="组合 28"/>
            <p:cNvGrpSpPr/>
            <p:nvPr/>
          </p:nvGrpSpPr>
          <p:grpSpPr>
            <a:xfrm>
              <a:off x="2005" y="2738"/>
              <a:ext cx="178" cy="966"/>
              <a:chOff x="2431" y="3878"/>
              <a:chExt cx="215" cy="1156"/>
            </a:xfrm>
          </p:grpSpPr>
          <p:cxnSp>
            <p:nvCxnSpPr>
              <p:cNvPr id="13" name="直接连接符 12"/>
              <p:cNvCxnSpPr/>
              <p:nvPr/>
            </p:nvCxnSpPr>
            <p:spPr>
              <a:xfrm>
                <a:off x="2431" y="3878"/>
                <a:ext cx="0" cy="1157"/>
              </a:xfrm>
              <a:prstGeom prst="line">
                <a:avLst/>
              </a:prstGeom>
              <a:ln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2646" y="3878"/>
                <a:ext cx="0" cy="1157"/>
              </a:xfrm>
              <a:prstGeom prst="line">
                <a:avLst/>
              </a:prstGeom>
              <a:ln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>
                <a:off x="2524" y="3878"/>
                <a:ext cx="0" cy="1157"/>
              </a:xfrm>
              <a:prstGeom prst="line">
                <a:avLst/>
              </a:prstGeom>
              <a:ln w="19050"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/>
              <p:cNvCxnSpPr/>
              <p:nvPr/>
            </p:nvCxnSpPr>
            <p:spPr>
              <a:xfrm>
                <a:off x="2573" y="3878"/>
                <a:ext cx="0" cy="1157"/>
              </a:xfrm>
              <a:prstGeom prst="line">
                <a:avLst/>
              </a:prstGeom>
              <a:ln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/>
            </p:nvCxnSpPr>
            <p:spPr>
              <a:xfrm>
                <a:off x="2608" y="3878"/>
                <a:ext cx="0" cy="1157"/>
              </a:xfrm>
              <a:prstGeom prst="line">
                <a:avLst/>
              </a:prstGeom>
              <a:ln w="9525"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/>
              <p:nvPr/>
            </p:nvCxnSpPr>
            <p:spPr>
              <a:xfrm>
                <a:off x="2475" y="3878"/>
                <a:ext cx="0" cy="1157"/>
              </a:xfrm>
              <a:prstGeom prst="line">
                <a:avLst/>
              </a:prstGeom>
              <a:ln>
                <a:solidFill>
                  <a:srgbClr val="035726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直接连接符 10"/>
            <p:cNvCxnSpPr/>
            <p:nvPr/>
          </p:nvCxnSpPr>
          <p:spPr>
            <a:xfrm>
              <a:off x="2001" y="2712"/>
              <a:ext cx="185" cy="0"/>
            </a:xfrm>
            <a:prstGeom prst="line">
              <a:avLst/>
            </a:prstGeom>
            <a:ln>
              <a:solidFill>
                <a:srgbClr val="035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2001" y="2698"/>
              <a:ext cx="185" cy="0"/>
            </a:xfrm>
            <a:prstGeom prst="line">
              <a:avLst/>
            </a:prstGeom>
            <a:ln w="3175">
              <a:solidFill>
                <a:srgbClr val="035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质朴">
  <a:themeElements>
    <a:clrScheme name="质朴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质朴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质朴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191</TotalTime>
  <Words>603</Words>
  <Application>Microsoft Office PowerPoint</Application>
  <PresentationFormat>全屏显示(4:3)</PresentationFormat>
  <Paragraphs>36</Paragraphs>
  <Slides>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质朴</vt:lpstr>
      <vt:lpstr>国家社科基金申报心得分享 以《当代中国社会风尚的伦理实验研究》为例</vt:lpstr>
      <vt:lpstr>幻灯片 2</vt:lpstr>
      <vt:lpstr>幻灯片 3</vt:lpstr>
      <vt:lpstr>幻灯片 4</vt:lpstr>
      <vt:lpstr>幻灯片 5</vt:lpstr>
      <vt:lpstr>幻灯片 6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国家社科基金申报心得分享</dc:title>
  <dc:creator>Ji Yuqun</dc:creator>
  <cp:lastModifiedBy>Ji Yuqun</cp:lastModifiedBy>
  <cp:revision>23</cp:revision>
  <dcterms:created xsi:type="dcterms:W3CDTF">2018-01-09T13:05:42Z</dcterms:created>
  <dcterms:modified xsi:type="dcterms:W3CDTF">2018-01-11T08:54:21Z</dcterms:modified>
</cp:coreProperties>
</file>